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charts/chart1.xml" ContentType="application/vnd.openxmlformats-officedocument.drawingml.chart+xml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115839"/>
          <c:y val="0.165082"/>
          <c:w val="0.768322"/>
          <c:h val="0.812908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Región 1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E9E9E9"/>
              </a:solidFill>
              <a:prstDash val="solid"/>
              <a:round/>
            </a:ln>
            <a:effectLst/>
          </c:spPr>
          <c:explosion val="0"/>
          <c:dPt>
            <c:idx val="0"/>
            <c:explosion val="0"/>
            <c:spPr>
              <a:solidFill>
                <a:schemeClr val="accent1"/>
              </a:solidFill>
              <a:ln w="9525" cap="flat">
                <a:solidFill>
                  <a:srgbClr val="E9E9E9"/>
                </a:solidFill>
                <a:prstDash val="solid"/>
                <a:round/>
              </a:ln>
              <a:effectLst/>
            </c:spPr>
          </c:dPt>
          <c:dPt>
            <c:idx val="1"/>
            <c:explosion val="0"/>
            <c:spPr>
              <a:solidFill>
                <a:schemeClr val="accent2"/>
              </a:solidFill>
              <a:ln w="9525" cap="flat">
                <a:solidFill>
                  <a:srgbClr val="E9E9E9"/>
                </a:solidFill>
                <a:prstDash val="solid"/>
                <a:round/>
              </a:ln>
              <a:effectLst/>
            </c:spPr>
          </c:dPt>
          <c:dPt>
            <c:idx val="2"/>
            <c:explosion val="0"/>
            <c:spPr>
              <a:solidFill>
                <a:schemeClr val="accent3"/>
              </a:solidFill>
              <a:ln w="9525" cap="flat">
                <a:solidFill>
                  <a:srgbClr val="E9E9E9"/>
                </a:solidFill>
                <a:prstDash val="solid"/>
                <a:round/>
              </a:ln>
              <a:effectLst/>
            </c:spPr>
          </c:dPt>
          <c:dPt>
            <c:idx val="3"/>
            <c:explosion val="0"/>
            <c:spPr>
              <a:solidFill>
                <a:schemeClr val="accent4"/>
              </a:solidFill>
              <a:ln w="9525" cap="flat">
                <a:solidFill>
                  <a:srgbClr val="E9E9E9"/>
                </a:solidFill>
                <a:prstDash val="solid"/>
                <a:round/>
              </a:ln>
              <a:effectLst/>
            </c:spPr>
          </c:dPt>
          <c:dPt>
            <c:idx val="4"/>
            <c:explosion val="0"/>
            <c:spPr>
              <a:solidFill>
                <a:schemeClr val="accent5"/>
              </a:solidFill>
              <a:ln w="9525" cap="flat">
                <a:solidFill>
                  <a:srgbClr val="E9E9E9"/>
                </a:solidFill>
                <a:prstDash val="solid"/>
                <a:round/>
              </a:ln>
              <a:effectLst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1" i="0" strike="noStrike" sz="1800" u="none">
                      <a:solidFill>
                        <a:srgbClr val="000000"/>
                      </a:solidFill>
                      <a:latin typeface="Helvetica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1" i="0" strike="noStrike" sz="1800" u="none">
                      <a:solidFill>
                        <a:srgbClr val="000000"/>
                      </a:solidFill>
                      <a:latin typeface="Helvetica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1" i="0" strike="noStrike" sz="1800" u="none">
                      <a:solidFill>
                        <a:srgbClr val="000000"/>
                      </a:solidFill>
                      <a:latin typeface="Helvetica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numFmt formatCode="#,##0%" sourceLinked="0"/>
              <c:txPr>
                <a:bodyPr/>
                <a:lstStyle/>
                <a:p>
                  <a:pPr>
                    <a:defRPr b="1" i="0" strike="noStrike" sz="1800" u="none">
                      <a:solidFill>
                        <a:srgbClr val="000000"/>
                      </a:solidFill>
                      <a:latin typeface="Helvetica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numFmt formatCode="#,##0%" sourceLinked="0"/>
              <c:txPr>
                <a:bodyPr/>
                <a:lstStyle/>
                <a:p>
                  <a:pPr>
                    <a:defRPr b="1" i="0" strike="noStrike" sz="1800" u="none">
                      <a:solidFill>
                        <a:srgbClr val="000000"/>
                      </a:solidFill>
                      <a:latin typeface="Helvetica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#,##0%" sourceLinked="0"/>
            <c:txPr>
              <a:bodyPr/>
              <a:lstStyle/>
              <a:p>
                <a:pPr>
                  <a:defRPr b="1" i="0" strike="noStrike" sz="1800" u="none">
                    <a:solidFill>
                      <a:srgbClr val="000000"/>
                    </a:solidFill>
                    <a:latin typeface="Helvetica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noFill/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</c:dLbls>
          <c:cat>
            <c:strRef>
              <c:f>Sheet1!$B$1:$F$1</c:f>
              <c:strCache>
                <c:ptCount val="5"/>
                <c:pt idx="0">
                  <c:v>Personel</c:v>
                </c:pt>
                <c:pt idx="1">
                  <c:v>Marketing</c:v>
                </c:pt>
                <c:pt idx="2">
                  <c:v>Working Capital</c:v>
                </c:pt>
                <c:pt idx="3">
                  <c:v>Assets</c:v>
                </c:pt>
                <c:pt idx="4">
                  <c:v>Others</c:v>
                </c:pt>
              </c:strCache>
            </c:strRef>
          </c:cat>
          <c:val>
            <c:numRef>
              <c:f>Sheet1!$B$2:$F$2</c:f>
              <c:numCache>
                <c:ptCount val="5"/>
                <c:pt idx="0">
                  <c:v>40.000000</c:v>
                </c:pt>
                <c:pt idx="1">
                  <c:v>30.000000</c:v>
                </c:pt>
                <c:pt idx="2">
                  <c:v>10.000000</c:v>
                </c:pt>
                <c:pt idx="3">
                  <c:v>20.000000</c:v>
                </c:pt>
                <c:pt idx="4">
                  <c:v>0.000000</c:v>
                </c:pt>
              </c:numCache>
            </c:numRef>
          </c:val>
        </c:ser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"/>
          <c:y val="0"/>
          <c:w val="1"/>
          <c:h val="0.118123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1" i="0" strike="noStrike" sz="1800" u="none">
              <a:solidFill>
                <a:srgbClr val="000000"/>
              </a:solidFill>
              <a:latin typeface="Helvetica"/>
            </a:defRPr>
          </a:pPr>
        </a:p>
      </c:txPr>
    </c:legend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5" name="Shape 21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o del título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96" name="Nivel de texto 1…"/>
          <p:cNvSpPr txBox="1"/>
          <p:nvPr>
            <p:ph type="body" sz="quarter" idx="1"/>
          </p:nvPr>
        </p:nvSpPr>
        <p:spPr>
          <a:xfrm rot="5400000">
            <a:off x="2309018" y="-251618"/>
            <a:ext cx="4525964" cy="8229601"/>
          </a:xfrm>
          <a:prstGeom prst="rect">
            <a:avLst/>
          </a:prstGeom>
        </p:spPr>
        <p:txBody>
          <a:bodyPr/>
          <a:lstStyle>
            <a:lvl1pPr indent="-342900">
              <a:spcBef>
                <a:spcPts val="300"/>
              </a:spcBef>
            </a:lvl1pPr>
            <a:lvl2pPr marL="963385" indent="-391885">
              <a:spcBef>
                <a:spcPts val="300"/>
              </a:spcBef>
            </a:lvl2pPr>
            <a:lvl3pPr marL="1485900" indent="-457200">
              <a:spcBef>
                <a:spcPts val="300"/>
              </a:spcBef>
            </a:lvl3pPr>
            <a:lvl4pPr marL="2034539" indent="-548639">
              <a:spcBef>
                <a:spcPts val="300"/>
              </a:spcBef>
            </a:lvl4pPr>
            <a:lvl5pPr marL="2491739" indent="-548639">
              <a:spcBef>
                <a:spcPts val="300"/>
              </a:spcBef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o del título"/>
          <p:cNvSpPr txBox="1"/>
          <p:nvPr>
            <p:ph type="title"/>
          </p:nvPr>
        </p:nvSpPr>
        <p:spPr>
          <a:xfrm rot="5400000">
            <a:off x="4732337" y="2171700"/>
            <a:ext cx="5851526" cy="2057401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05" name="Nivel de texto 1…"/>
          <p:cNvSpPr txBox="1"/>
          <p:nvPr>
            <p:ph type="body" sz="quarter" idx="1"/>
          </p:nvPr>
        </p:nvSpPr>
        <p:spPr>
          <a:xfrm rot="5400000">
            <a:off x="541337" y="190500"/>
            <a:ext cx="5851526" cy="6019800"/>
          </a:xfrm>
          <a:prstGeom prst="rect">
            <a:avLst/>
          </a:prstGeom>
        </p:spPr>
        <p:txBody>
          <a:bodyPr/>
          <a:lstStyle>
            <a:lvl1pPr indent="-342900">
              <a:spcBef>
                <a:spcPts val="300"/>
              </a:spcBef>
            </a:lvl1pPr>
            <a:lvl2pPr marL="963385" indent="-391885">
              <a:spcBef>
                <a:spcPts val="300"/>
              </a:spcBef>
            </a:lvl2pPr>
            <a:lvl3pPr marL="1485900" indent="-457200">
              <a:spcBef>
                <a:spcPts val="300"/>
              </a:spcBef>
            </a:lvl3pPr>
            <a:lvl4pPr marL="2034539" indent="-548639">
              <a:spcBef>
                <a:spcPts val="300"/>
              </a:spcBef>
            </a:lvl4pPr>
            <a:lvl5pPr marL="2491739" indent="-548639">
              <a:spcBef>
                <a:spcPts val="300"/>
              </a:spcBef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Número de diapositiva"/>
          <p:cNvSpPr txBox="1"/>
          <p:nvPr>
            <p:ph type="sldNum" sz="quarter" idx="2"/>
          </p:nvPr>
        </p:nvSpPr>
        <p:spPr>
          <a:xfrm>
            <a:off x="8428216" y="6414767"/>
            <a:ext cx="258585" cy="24826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o del título"/>
          <p:cNvSpPr txBox="1"/>
          <p:nvPr>
            <p:ph type="title"/>
          </p:nvPr>
        </p:nvSpPr>
        <p:spPr>
          <a:xfrm>
            <a:off x="685800" y="2130425"/>
            <a:ext cx="7772400" cy="1470001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21" name="Nivel de texto 1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431800" indent="-40640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431800" indent="7620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431800" indent="55880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431800" indent="104140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431800" indent="149860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2" name="Número de diapositiva"/>
          <p:cNvSpPr txBox="1"/>
          <p:nvPr>
            <p:ph type="sldNum" sz="quarter" idx="2"/>
          </p:nvPr>
        </p:nvSpPr>
        <p:spPr>
          <a:xfrm>
            <a:off x="8428216" y="6414767"/>
            <a:ext cx="258585" cy="24826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o del título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30" name="Nivel de texto 1…"/>
          <p:cNvSpPr txBox="1"/>
          <p:nvPr>
            <p:ph type="body" sz="quarter" idx="1"/>
          </p:nvPr>
        </p:nvSpPr>
        <p:spPr>
          <a:xfrm>
            <a:off x="457200" y="1600200"/>
            <a:ext cx="8229600" cy="4526101"/>
          </a:xfrm>
          <a:prstGeom prst="rect">
            <a:avLst/>
          </a:prstGeom>
        </p:spPr>
        <p:txBody>
          <a:bodyPr/>
          <a:lstStyle>
            <a:lvl1pPr indent="-342900">
              <a:spcBef>
                <a:spcPts val="300"/>
              </a:spcBef>
            </a:lvl1pPr>
            <a:lvl2pPr marL="963385" indent="-391885">
              <a:spcBef>
                <a:spcPts val="300"/>
              </a:spcBef>
            </a:lvl2pPr>
            <a:lvl3pPr marL="1485900" indent="-457200">
              <a:spcBef>
                <a:spcPts val="300"/>
              </a:spcBef>
            </a:lvl3pPr>
            <a:lvl4pPr marL="2034539" indent="-548639">
              <a:spcBef>
                <a:spcPts val="300"/>
              </a:spcBef>
            </a:lvl4pPr>
            <a:lvl5pPr marL="2491739" indent="-548639">
              <a:spcBef>
                <a:spcPts val="300"/>
              </a:spcBef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1" name="Número de diapositiva"/>
          <p:cNvSpPr txBox="1"/>
          <p:nvPr>
            <p:ph type="sldNum" sz="quarter" idx="2"/>
          </p:nvPr>
        </p:nvSpPr>
        <p:spPr>
          <a:xfrm>
            <a:off x="8428216" y="6414767"/>
            <a:ext cx="258585" cy="24826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o del título"/>
          <p:cNvSpPr txBox="1"/>
          <p:nvPr>
            <p:ph type="title"/>
          </p:nvPr>
        </p:nvSpPr>
        <p:spPr>
          <a:xfrm>
            <a:off x="722312" y="4406900"/>
            <a:ext cx="7772401" cy="1362001"/>
          </a:xfrm>
          <a:prstGeom prst="rect">
            <a:avLst/>
          </a:prstGeom>
        </p:spPr>
        <p:txBody>
          <a:bodyPr anchor="t"/>
          <a:lstStyle>
            <a:lvl1pPr algn="l">
              <a:defRPr b="1" sz="4000"/>
            </a:lvl1pPr>
          </a:lstStyle>
          <a:p>
            <a:pPr/>
            <a:r>
              <a:t>Texto del título</a:t>
            </a:r>
          </a:p>
        </p:txBody>
      </p:sp>
      <p:sp>
        <p:nvSpPr>
          <p:cNvPr id="139" name="Nivel de texto 1…"/>
          <p:cNvSpPr txBox="1"/>
          <p:nvPr>
            <p:ph type="body" sz="quarter" idx="1"/>
          </p:nvPr>
        </p:nvSpPr>
        <p:spPr>
          <a:xfrm>
            <a:off x="722312" y="2906713"/>
            <a:ext cx="7772401" cy="1500301"/>
          </a:xfrm>
          <a:prstGeom prst="rect">
            <a:avLst/>
          </a:prstGeom>
        </p:spPr>
        <p:txBody>
          <a:bodyPr anchor="b"/>
          <a:lstStyle>
            <a:lvl1pPr marL="228600" indent="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228600" indent="4572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228600" indent="9144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228600" indent="13716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228600" indent="18288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0" name="Número de diapositiva"/>
          <p:cNvSpPr txBox="1"/>
          <p:nvPr>
            <p:ph type="sldNum" sz="quarter" idx="2"/>
          </p:nvPr>
        </p:nvSpPr>
        <p:spPr>
          <a:xfrm>
            <a:off x="8428216" y="6414767"/>
            <a:ext cx="258585" cy="24826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o del título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48" name="Nivel de texto 1…"/>
          <p:cNvSpPr txBox="1"/>
          <p:nvPr>
            <p:ph type="body" sz="quarter" idx="1"/>
          </p:nvPr>
        </p:nvSpPr>
        <p:spPr>
          <a:xfrm>
            <a:off x="457200" y="1600200"/>
            <a:ext cx="4038600" cy="4526101"/>
          </a:xfrm>
          <a:prstGeom prst="rect">
            <a:avLst/>
          </a:prstGeom>
        </p:spPr>
        <p:txBody>
          <a:bodyPr/>
          <a:lstStyle>
            <a:lvl1pPr indent="-406400">
              <a:spcBef>
                <a:spcPts val="500"/>
              </a:spcBef>
              <a:buSzPts val="2800"/>
              <a:defRPr sz="2800"/>
            </a:lvl1pPr>
            <a:lvl2pPr marL="977900" indent="-444500">
              <a:spcBef>
                <a:spcPts val="500"/>
              </a:spcBef>
              <a:buSzPts val="2800"/>
              <a:defRPr sz="2800"/>
            </a:lvl2pPr>
            <a:lvl3pPr marL="1513839" indent="-497839">
              <a:spcBef>
                <a:spcPts val="500"/>
              </a:spcBef>
              <a:buSzPts val="2800"/>
              <a:defRPr sz="2800"/>
            </a:lvl3pPr>
            <a:lvl4pPr marL="2019300" indent="-533400">
              <a:spcBef>
                <a:spcPts val="500"/>
              </a:spcBef>
              <a:buSzPts val="2800"/>
              <a:defRPr sz="2800"/>
            </a:lvl4pPr>
            <a:lvl5pPr marL="2476500" indent="-533400">
              <a:spcBef>
                <a:spcPts val="500"/>
              </a:spcBef>
              <a:buSzPts val="2800"/>
              <a:defRPr sz="28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9" name="Google Shape;111;p18"/>
          <p:cNvSpPr txBox="1"/>
          <p:nvPr>
            <p:ph type="body" sz="quarter" idx="21"/>
          </p:nvPr>
        </p:nvSpPr>
        <p:spPr>
          <a:xfrm>
            <a:off x="4648200" y="1600200"/>
            <a:ext cx="4038600" cy="4526101"/>
          </a:xfrm>
          <a:prstGeom prst="rect">
            <a:avLst/>
          </a:prstGeom>
        </p:spPr>
        <p:txBody>
          <a:bodyPr/>
          <a:lstStyle/>
          <a:p>
            <a:pPr indent="-406400">
              <a:spcBef>
                <a:spcPts val="500"/>
              </a:spcBef>
              <a:buSzPts val="2800"/>
              <a:defRPr sz="2800"/>
            </a:pPr>
          </a:p>
        </p:txBody>
      </p:sp>
      <p:sp>
        <p:nvSpPr>
          <p:cNvPr id="150" name="Número de diapositiva"/>
          <p:cNvSpPr txBox="1"/>
          <p:nvPr>
            <p:ph type="sldNum" sz="quarter" idx="2"/>
          </p:nvPr>
        </p:nvSpPr>
        <p:spPr>
          <a:xfrm>
            <a:off x="8428216" y="6414767"/>
            <a:ext cx="258585" cy="24826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o del título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58" name="Nivel de texto 1…"/>
          <p:cNvSpPr txBox="1"/>
          <p:nvPr>
            <p:ph type="body" sz="quarter" idx="1"/>
          </p:nvPr>
        </p:nvSpPr>
        <p:spPr>
          <a:xfrm>
            <a:off x="457200" y="1535112"/>
            <a:ext cx="4040100" cy="639901"/>
          </a:xfrm>
          <a:prstGeom prst="rect">
            <a:avLst/>
          </a:prstGeom>
        </p:spPr>
        <p:txBody>
          <a:bodyPr anchor="b"/>
          <a:lstStyle>
            <a:lvl1pPr marL="228600" indent="0">
              <a:spcBef>
                <a:spcPts val="400"/>
              </a:spcBef>
              <a:buClrTx/>
              <a:buSzTx/>
              <a:buFontTx/>
              <a:buNone/>
              <a:defRPr b="1" sz="2400"/>
            </a:lvl1pPr>
            <a:lvl2pPr marL="228600" indent="457200">
              <a:spcBef>
                <a:spcPts val="400"/>
              </a:spcBef>
              <a:buClrTx/>
              <a:buSzTx/>
              <a:buFontTx/>
              <a:buNone/>
              <a:defRPr b="1" sz="2400"/>
            </a:lvl2pPr>
            <a:lvl3pPr marL="228600" indent="914400">
              <a:spcBef>
                <a:spcPts val="400"/>
              </a:spcBef>
              <a:buClrTx/>
              <a:buSzTx/>
              <a:buFontTx/>
              <a:buNone/>
              <a:defRPr b="1" sz="2400"/>
            </a:lvl3pPr>
            <a:lvl4pPr marL="228600" indent="1371600">
              <a:spcBef>
                <a:spcPts val="400"/>
              </a:spcBef>
              <a:buClrTx/>
              <a:buSzTx/>
              <a:buFontTx/>
              <a:buNone/>
              <a:defRPr b="1" sz="2400"/>
            </a:lvl4pPr>
            <a:lvl5pPr marL="228600" indent="1828800">
              <a:spcBef>
                <a:spcPts val="400"/>
              </a:spcBef>
              <a:buClrTx/>
              <a:buSzTx/>
              <a:buFontTx/>
              <a:buNone/>
              <a:defRPr b="1" sz="24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9" name="Google Shape;118;p19"/>
          <p:cNvSpPr txBox="1"/>
          <p:nvPr>
            <p:ph type="body" sz="quarter" idx="21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</p:spPr>
        <p:txBody>
          <a:bodyPr/>
          <a:lstStyle/>
          <a:p>
            <a:pPr indent="-381000">
              <a:spcBef>
                <a:spcPts val="400"/>
              </a:spcBef>
              <a:buSzPts val="2400"/>
              <a:defRPr sz="2400"/>
            </a:pPr>
          </a:p>
        </p:txBody>
      </p:sp>
      <p:sp>
        <p:nvSpPr>
          <p:cNvPr id="160" name="Google Shape;119;p19"/>
          <p:cNvSpPr txBox="1"/>
          <p:nvPr>
            <p:ph type="body" sz="quarter" idx="22"/>
          </p:nvPr>
        </p:nvSpPr>
        <p:spPr>
          <a:xfrm>
            <a:off x="4645025" y="1535112"/>
            <a:ext cx="4041901" cy="639901"/>
          </a:xfrm>
          <a:prstGeom prst="rect">
            <a:avLst/>
          </a:prstGeom>
        </p:spPr>
        <p:txBody>
          <a:bodyPr anchor="b"/>
          <a:lstStyle/>
          <a:p>
            <a:pPr marL="228600" indent="0">
              <a:spcBef>
                <a:spcPts val="400"/>
              </a:spcBef>
              <a:buClrTx/>
              <a:buSzTx/>
              <a:buFontTx/>
              <a:buNone/>
              <a:defRPr b="1" sz="2400"/>
            </a:pPr>
          </a:p>
        </p:txBody>
      </p:sp>
      <p:sp>
        <p:nvSpPr>
          <p:cNvPr id="161" name="Google Shape;120;p19"/>
          <p:cNvSpPr txBox="1"/>
          <p:nvPr>
            <p:ph type="body" sz="quarter" idx="23"/>
          </p:nvPr>
        </p:nvSpPr>
        <p:spPr>
          <a:xfrm>
            <a:off x="4645025" y="2174875"/>
            <a:ext cx="4041901" cy="3951300"/>
          </a:xfrm>
          <a:prstGeom prst="rect">
            <a:avLst/>
          </a:prstGeom>
        </p:spPr>
        <p:txBody>
          <a:bodyPr/>
          <a:lstStyle/>
          <a:p>
            <a:pPr indent="-381000">
              <a:spcBef>
                <a:spcPts val="400"/>
              </a:spcBef>
              <a:buSzPts val="2400"/>
              <a:defRPr sz="2400"/>
            </a:pPr>
          </a:p>
        </p:txBody>
      </p:sp>
      <p:sp>
        <p:nvSpPr>
          <p:cNvPr id="162" name="Número de diapositiva"/>
          <p:cNvSpPr txBox="1"/>
          <p:nvPr>
            <p:ph type="sldNum" sz="quarter" idx="2"/>
          </p:nvPr>
        </p:nvSpPr>
        <p:spPr>
          <a:xfrm>
            <a:off x="8428216" y="6414767"/>
            <a:ext cx="258585" cy="24826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o del título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70" name="Número de diapositiva"/>
          <p:cNvSpPr txBox="1"/>
          <p:nvPr>
            <p:ph type="sldNum" sz="quarter" idx="2"/>
          </p:nvPr>
        </p:nvSpPr>
        <p:spPr>
          <a:xfrm>
            <a:off x="8428216" y="6414767"/>
            <a:ext cx="258585" cy="24826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o del título"/>
          <p:cNvSpPr txBox="1"/>
          <p:nvPr>
            <p:ph type="title"/>
          </p:nvPr>
        </p:nvSpPr>
        <p:spPr>
          <a:xfrm>
            <a:off x="457200" y="273050"/>
            <a:ext cx="3008401" cy="116220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Texto del título</a:t>
            </a:r>
          </a:p>
        </p:txBody>
      </p:sp>
      <p:sp>
        <p:nvSpPr>
          <p:cNvPr id="178" name="Nivel de texto 1…"/>
          <p:cNvSpPr txBox="1"/>
          <p:nvPr>
            <p:ph type="body" sz="quarter" idx="1"/>
          </p:nvPr>
        </p:nvSpPr>
        <p:spPr>
          <a:xfrm>
            <a:off x="3575050" y="273050"/>
            <a:ext cx="5111701" cy="5853001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79" name="Google Shape;132;p21"/>
          <p:cNvSpPr txBox="1"/>
          <p:nvPr>
            <p:ph type="body" sz="quarter" idx="21"/>
          </p:nvPr>
        </p:nvSpPr>
        <p:spPr>
          <a:xfrm>
            <a:off x="457199" y="1435100"/>
            <a:ext cx="3008402" cy="4691101"/>
          </a:xfrm>
          <a:prstGeom prst="rect">
            <a:avLst/>
          </a:prstGeom>
        </p:spPr>
        <p:txBody>
          <a:bodyPr/>
          <a:lstStyle/>
          <a:p>
            <a:pPr marL="228600" indent="0">
              <a:spcBef>
                <a:spcPts val="200"/>
              </a:spcBef>
              <a:buClrTx/>
              <a:buSzTx/>
              <a:buFontTx/>
              <a:buNone/>
              <a:defRPr sz="1400"/>
            </a:pPr>
          </a:p>
        </p:txBody>
      </p:sp>
      <p:sp>
        <p:nvSpPr>
          <p:cNvPr id="180" name="Número de diapositiva"/>
          <p:cNvSpPr txBox="1"/>
          <p:nvPr>
            <p:ph type="sldNum" sz="quarter" idx="2"/>
          </p:nvPr>
        </p:nvSpPr>
        <p:spPr>
          <a:xfrm>
            <a:off x="8428216" y="6414767"/>
            <a:ext cx="258585" cy="24826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 del título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9" name="Nivel de texto 1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431800" indent="-40640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431800" indent="7620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431800" indent="55880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431800" indent="104140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431800" indent="149860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0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o del título"/>
          <p:cNvSpPr txBox="1"/>
          <p:nvPr>
            <p:ph type="title"/>
          </p:nvPr>
        </p:nvSpPr>
        <p:spPr>
          <a:xfrm>
            <a:off x="1792288" y="4800600"/>
            <a:ext cx="5486401" cy="566701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Texto del título</a:t>
            </a:r>
          </a:p>
        </p:txBody>
      </p:sp>
      <p:sp>
        <p:nvSpPr>
          <p:cNvPr id="188" name="Google Shape;138;p22"/>
          <p:cNvSpPr/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89" name="Nivel de texto 1…"/>
          <p:cNvSpPr txBox="1"/>
          <p:nvPr>
            <p:ph type="body" sz="quarter" idx="1"/>
          </p:nvPr>
        </p:nvSpPr>
        <p:spPr>
          <a:xfrm>
            <a:off x="1792288" y="5367337"/>
            <a:ext cx="5486401" cy="804901"/>
          </a:xfrm>
          <a:prstGeom prst="rect">
            <a:avLst/>
          </a:prstGeom>
        </p:spPr>
        <p:txBody>
          <a:bodyPr/>
          <a:lstStyle>
            <a:lvl1pPr marL="228600" indent="0">
              <a:spcBef>
                <a:spcPts val="200"/>
              </a:spcBef>
              <a:buClrTx/>
              <a:buSzTx/>
              <a:buFontTx/>
              <a:buNone/>
              <a:defRPr sz="1400"/>
            </a:lvl1pPr>
            <a:lvl2pPr marL="228600" indent="457200">
              <a:spcBef>
                <a:spcPts val="200"/>
              </a:spcBef>
              <a:buClrTx/>
              <a:buSzTx/>
              <a:buFontTx/>
              <a:buNone/>
              <a:defRPr sz="1400"/>
            </a:lvl2pPr>
            <a:lvl3pPr marL="228600" indent="914400">
              <a:spcBef>
                <a:spcPts val="200"/>
              </a:spcBef>
              <a:buClrTx/>
              <a:buSzTx/>
              <a:buFontTx/>
              <a:buNone/>
              <a:defRPr sz="1400"/>
            </a:lvl3pPr>
            <a:lvl4pPr marL="228600" indent="1371600">
              <a:spcBef>
                <a:spcPts val="200"/>
              </a:spcBef>
              <a:buClrTx/>
              <a:buSzTx/>
              <a:buFontTx/>
              <a:buNone/>
              <a:defRPr sz="1400"/>
            </a:lvl4pPr>
            <a:lvl5pPr marL="228600" indent="1828800">
              <a:spcBef>
                <a:spcPts val="200"/>
              </a:spcBef>
              <a:buClrTx/>
              <a:buSzTx/>
              <a:buFontTx/>
              <a:buNone/>
              <a:defRPr sz="14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90" name="Número de diapositiva"/>
          <p:cNvSpPr txBox="1"/>
          <p:nvPr>
            <p:ph type="sldNum" sz="quarter" idx="2"/>
          </p:nvPr>
        </p:nvSpPr>
        <p:spPr>
          <a:xfrm>
            <a:off x="8428216" y="6414767"/>
            <a:ext cx="258585" cy="24826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o del título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98" name="Nivel de texto 1…"/>
          <p:cNvSpPr txBox="1"/>
          <p:nvPr>
            <p:ph type="body" sz="quarter" idx="1"/>
          </p:nvPr>
        </p:nvSpPr>
        <p:spPr>
          <a:xfrm rot="5400000">
            <a:off x="2308949" y="-251551"/>
            <a:ext cx="4526102" cy="8229601"/>
          </a:xfrm>
          <a:prstGeom prst="rect">
            <a:avLst/>
          </a:prstGeom>
        </p:spPr>
        <p:txBody>
          <a:bodyPr/>
          <a:lstStyle>
            <a:lvl1pPr indent="-342900">
              <a:spcBef>
                <a:spcPts val="300"/>
              </a:spcBef>
            </a:lvl1pPr>
            <a:lvl2pPr marL="963385" indent="-391885">
              <a:spcBef>
                <a:spcPts val="300"/>
              </a:spcBef>
            </a:lvl2pPr>
            <a:lvl3pPr marL="1485900" indent="-457200">
              <a:spcBef>
                <a:spcPts val="300"/>
              </a:spcBef>
            </a:lvl3pPr>
            <a:lvl4pPr marL="2034539" indent="-548639">
              <a:spcBef>
                <a:spcPts val="300"/>
              </a:spcBef>
            </a:lvl4pPr>
            <a:lvl5pPr marL="2491739" indent="-548639">
              <a:spcBef>
                <a:spcPts val="300"/>
              </a:spcBef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99" name="Número de diapositiva"/>
          <p:cNvSpPr txBox="1"/>
          <p:nvPr>
            <p:ph type="sldNum" sz="quarter" idx="2"/>
          </p:nvPr>
        </p:nvSpPr>
        <p:spPr>
          <a:xfrm>
            <a:off x="8428216" y="6414767"/>
            <a:ext cx="258585" cy="24826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o del título"/>
          <p:cNvSpPr txBox="1"/>
          <p:nvPr>
            <p:ph type="title"/>
          </p:nvPr>
        </p:nvSpPr>
        <p:spPr>
          <a:xfrm rot="5400000">
            <a:off x="4732349" y="2171687"/>
            <a:ext cx="5851501" cy="2057401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207" name="Nivel de texto 1…"/>
          <p:cNvSpPr txBox="1"/>
          <p:nvPr>
            <p:ph type="body" sz="quarter" idx="1"/>
          </p:nvPr>
        </p:nvSpPr>
        <p:spPr>
          <a:xfrm rot="5400000">
            <a:off x="541349" y="190487"/>
            <a:ext cx="5851501" cy="6019801"/>
          </a:xfrm>
          <a:prstGeom prst="rect">
            <a:avLst/>
          </a:prstGeom>
        </p:spPr>
        <p:txBody>
          <a:bodyPr/>
          <a:lstStyle>
            <a:lvl1pPr indent="-342900">
              <a:spcBef>
                <a:spcPts val="300"/>
              </a:spcBef>
            </a:lvl1pPr>
            <a:lvl2pPr marL="963385" indent="-391885">
              <a:spcBef>
                <a:spcPts val="300"/>
              </a:spcBef>
            </a:lvl2pPr>
            <a:lvl3pPr marL="1485900" indent="-457200">
              <a:spcBef>
                <a:spcPts val="300"/>
              </a:spcBef>
            </a:lvl3pPr>
            <a:lvl4pPr marL="2034539" indent="-548639">
              <a:spcBef>
                <a:spcPts val="300"/>
              </a:spcBef>
            </a:lvl4pPr>
            <a:lvl5pPr marL="2491739" indent="-548639">
              <a:spcBef>
                <a:spcPts val="300"/>
              </a:spcBef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08" name="Número de diapositiva"/>
          <p:cNvSpPr txBox="1"/>
          <p:nvPr>
            <p:ph type="sldNum" sz="quarter" idx="2"/>
          </p:nvPr>
        </p:nvSpPr>
        <p:spPr>
          <a:xfrm>
            <a:off x="8428216" y="6414767"/>
            <a:ext cx="258585" cy="24826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o del título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28" name="Nivel de texto 1…"/>
          <p:cNvSpPr txBox="1"/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indent="-342900">
              <a:spcBef>
                <a:spcPts val="300"/>
              </a:spcBef>
            </a:lvl1pPr>
            <a:lvl2pPr marL="963385" indent="-391885">
              <a:spcBef>
                <a:spcPts val="300"/>
              </a:spcBef>
            </a:lvl2pPr>
            <a:lvl3pPr marL="1485900" indent="-457200">
              <a:spcBef>
                <a:spcPts val="300"/>
              </a:spcBef>
            </a:lvl3pPr>
            <a:lvl4pPr marL="2034539" indent="-548639">
              <a:spcBef>
                <a:spcPts val="300"/>
              </a:spcBef>
            </a:lvl4pPr>
            <a:lvl5pPr marL="2491739" indent="-548639">
              <a:spcBef>
                <a:spcPts val="300"/>
              </a:spcBef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o del título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sz="4000"/>
            </a:lvl1pPr>
          </a:lstStyle>
          <a:p>
            <a:pPr/>
            <a:r>
              <a:t>Texto del título</a:t>
            </a:r>
          </a:p>
        </p:txBody>
      </p:sp>
      <p:sp>
        <p:nvSpPr>
          <p:cNvPr id="37" name="Nivel de texto 1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228600" indent="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228600" indent="4572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228600" indent="9144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228600" indent="13716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228600" indent="18288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o del título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46" name="Nivel de texto 1…"/>
          <p:cNvSpPr txBox="1"/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indent="-406400">
              <a:spcBef>
                <a:spcPts val="500"/>
              </a:spcBef>
              <a:buSzPts val="2800"/>
              <a:defRPr sz="2800"/>
            </a:lvl1pPr>
            <a:lvl2pPr marL="977900" indent="-444500">
              <a:spcBef>
                <a:spcPts val="500"/>
              </a:spcBef>
              <a:buSzPts val="2800"/>
              <a:defRPr sz="2800"/>
            </a:lvl2pPr>
            <a:lvl3pPr marL="1513839" indent="-497839">
              <a:spcBef>
                <a:spcPts val="500"/>
              </a:spcBef>
              <a:buSzPts val="2800"/>
              <a:defRPr sz="2800"/>
            </a:lvl3pPr>
            <a:lvl4pPr marL="2019300" indent="-533400">
              <a:spcBef>
                <a:spcPts val="500"/>
              </a:spcBef>
              <a:buSzPts val="2800"/>
              <a:defRPr sz="2800"/>
            </a:lvl4pPr>
            <a:lvl5pPr marL="2476500" indent="-533400">
              <a:spcBef>
                <a:spcPts val="500"/>
              </a:spcBef>
              <a:buSzPts val="2800"/>
              <a:defRPr sz="28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7" name="Google Shape;36;p6"/>
          <p:cNvSpPr txBox="1"/>
          <p:nvPr>
            <p:ph type="body" sz="quarter" idx="2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indent="-406400">
              <a:spcBef>
                <a:spcPts val="500"/>
              </a:spcBef>
              <a:buSzPts val="2800"/>
              <a:defRPr sz="2800"/>
            </a:pPr>
          </a:p>
        </p:txBody>
      </p:sp>
      <p:sp>
        <p:nvSpPr>
          <p:cNvPr id="4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o del título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56" name="Nivel de texto 1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228600" indent="0">
              <a:spcBef>
                <a:spcPts val="400"/>
              </a:spcBef>
              <a:buClrTx/>
              <a:buSzTx/>
              <a:buFontTx/>
              <a:buNone/>
              <a:defRPr b="1" sz="2400"/>
            </a:lvl1pPr>
            <a:lvl2pPr marL="228600" indent="457200">
              <a:spcBef>
                <a:spcPts val="400"/>
              </a:spcBef>
              <a:buClrTx/>
              <a:buSzTx/>
              <a:buFontTx/>
              <a:buNone/>
              <a:defRPr b="1" sz="2400"/>
            </a:lvl2pPr>
            <a:lvl3pPr marL="228600" indent="914400">
              <a:spcBef>
                <a:spcPts val="400"/>
              </a:spcBef>
              <a:buClrTx/>
              <a:buSzTx/>
              <a:buFontTx/>
              <a:buNone/>
              <a:defRPr b="1" sz="2400"/>
            </a:lvl3pPr>
            <a:lvl4pPr marL="228600" indent="1371600">
              <a:spcBef>
                <a:spcPts val="400"/>
              </a:spcBef>
              <a:buClrTx/>
              <a:buSzTx/>
              <a:buFontTx/>
              <a:buNone/>
              <a:defRPr b="1" sz="2400"/>
            </a:lvl4pPr>
            <a:lvl5pPr marL="228600" indent="1828800">
              <a:spcBef>
                <a:spcPts val="400"/>
              </a:spcBef>
              <a:buClrTx/>
              <a:buSzTx/>
              <a:buFontTx/>
              <a:buNone/>
              <a:defRPr b="1" sz="24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7" name="Google Shape;43;p7"/>
          <p:cNvSpPr txBox="1"/>
          <p:nvPr>
            <p:ph type="body" sz="quarter" idx="21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/>
          <a:p>
            <a:pPr indent="-381000">
              <a:spcBef>
                <a:spcPts val="400"/>
              </a:spcBef>
              <a:buSzPts val="2400"/>
              <a:defRPr sz="2400"/>
            </a:pPr>
          </a:p>
        </p:txBody>
      </p:sp>
      <p:sp>
        <p:nvSpPr>
          <p:cNvPr id="58" name="Google Shape;44;p7"/>
          <p:cNvSpPr txBox="1"/>
          <p:nvPr>
            <p:ph type="body" sz="quarter" idx="22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228600" indent="0">
              <a:spcBef>
                <a:spcPts val="400"/>
              </a:spcBef>
              <a:buClrTx/>
              <a:buSzTx/>
              <a:buFontTx/>
              <a:buNone/>
              <a:defRPr b="1" sz="2400"/>
            </a:pPr>
          </a:p>
        </p:txBody>
      </p:sp>
      <p:sp>
        <p:nvSpPr>
          <p:cNvPr id="59" name="Google Shape;45;p7"/>
          <p:cNvSpPr txBox="1"/>
          <p:nvPr>
            <p:ph type="body" sz="quarter" idx="23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/>
          <a:p>
            <a:pPr indent="-381000">
              <a:spcBef>
                <a:spcPts val="400"/>
              </a:spcBef>
              <a:buSzPts val="2400"/>
              <a:defRPr sz="2400"/>
            </a:pPr>
          </a:p>
        </p:txBody>
      </p:sp>
      <p:sp>
        <p:nvSpPr>
          <p:cNvPr id="60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o del título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6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o del título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Texto del título</a:t>
            </a:r>
          </a:p>
        </p:txBody>
      </p:sp>
      <p:sp>
        <p:nvSpPr>
          <p:cNvPr id="76" name="Nivel de texto 1…"/>
          <p:cNvSpPr txBox="1"/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7" name="Google Shape;57;p9"/>
          <p:cNvSpPr txBox="1"/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228600" indent="0">
              <a:spcBef>
                <a:spcPts val="200"/>
              </a:spcBef>
              <a:buClrTx/>
              <a:buSzTx/>
              <a:buFontTx/>
              <a:buNone/>
              <a:defRPr sz="1400"/>
            </a:pPr>
          </a:p>
        </p:txBody>
      </p:sp>
      <p:sp>
        <p:nvSpPr>
          <p:cNvPr id="7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o del título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Texto del título</a:t>
            </a:r>
          </a:p>
        </p:txBody>
      </p:sp>
      <p:sp>
        <p:nvSpPr>
          <p:cNvPr id="86" name="Google Shape;63;p10"/>
          <p:cNvSpPr/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7" name="Nivel de texto 1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228600" indent="0">
              <a:spcBef>
                <a:spcPts val="200"/>
              </a:spcBef>
              <a:buClrTx/>
              <a:buSzTx/>
              <a:buFontTx/>
              <a:buNone/>
              <a:defRPr sz="1400"/>
            </a:lvl1pPr>
            <a:lvl2pPr marL="228600" indent="457200">
              <a:spcBef>
                <a:spcPts val="200"/>
              </a:spcBef>
              <a:buClrTx/>
              <a:buSzTx/>
              <a:buFontTx/>
              <a:buNone/>
              <a:defRPr sz="1400"/>
            </a:lvl2pPr>
            <a:lvl3pPr marL="228600" indent="914400">
              <a:spcBef>
                <a:spcPts val="200"/>
              </a:spcBef>
              <a:buClrTx/>
              <a:buSzTx/>
              <a:buFontTx/>
              <a:buNone/>
              <a:defRPr sz="1400"/>
            </a:lvl3pPr>
            <a:lvl4pPr marL="228600" indent="1371600">
              <a:spcBef>
                <a:spcPts val="200"/>
              </a:spcBef>
              <a:buClrTx/>
              <a:buSzTx/>
              <a:buFontTx/>
              <a:buNone/>
              <a:defRPr sz="1400"/>
            </a:lvl4pPr>
            <a:lvl5pPr marL="228600" indent="1828800">
              <a:spcBef>
                <a:spcPts val="200"/>
              </a:spcBef>
              <a:buClrTx/>
              <a:buSzTx/>
              <a:buFontTx/>
              <a:buNone/>
              <a:defRPr sz="14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/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/>
          <a:p>
            <a:pPr/>
            <a:r>
              <a:t>Texto del título</a:t>
            </a:r>
          </a:p>
        </p:txBody>
      </p:sp>
      <p:sp>
        <p:nvSpPr>
          <p:cNvPr id="3" name="Nivel de texto 1…"/>
          <p:cNvSpPr txBox="1"/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normAutofit fontScale="100000" lnSpcReduction="0"/>
          </a:bodyPr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8428216" y="6414780"/>
            <a:ext cx="258585" cy="248265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4318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72457" marR="0" indent="-464457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32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498600" marR="0" indent="-508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42160" marR="0" indent="-56896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32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499360" marR="0" indent="-56896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32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56560" marR="0" indent="-56896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13759" marR="0" indent="-56895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870959" marR="0" indent="-56895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28159" marR="0" indent="-56895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Relationship Id="rId3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chart" Target="../charts/chart1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Relationship Id="rId3" Type="http://schemas.openxmlformats.org/officeDocument/2006/relationships/image" Target="../media/image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Relationship Id="rId3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hyperlink" Target="https://uniasser.com" TargetMode="External"/><Relationship Id="rId5" Type="http://schemas.openxmlformats.org/officeDocument/2006/relationships/hyperlink" Target="mailto:info@uniassere.com" TargetMode="External"/><Relationship Id="rId6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2.tif"/><Relationship Id="rId5" Type="http://schemas.openxmlformats.org/officeDocument/2006/relationships/image" Target="../media/image3.tif"/><Relationship Id="rId6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317" y="-741260"/>
            <a:ext cx="17957366" cy="120475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55;p35"/>
          <p:cNvSpPr/>
          <p:nvPr/>
        </p:nvSpPr>
        <p:spPr>
          <a:xfrm>
            <a:off x="-257238" y="5094175"/>
            <a:ext cx="18802475" cy="16173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2" y="0"/>
                </a:moveTo>
                <a:lnTo>
                  <a:pt x="21508" y="0"/>
                </a:lnTo>
                <a:cubicBezTo>
                  <a:pt x="21533" y="0"/>
                  <a:pt x="21556" y="90"/>
                  <a:pt x="21573" y="251"/>
                </a:cubicBezTo>
                <a:cubicBezTo>
                  <a:pt x="21590" y="412"/>
                  <a:pt x="21600" y="631"/>
                  <a:pt x="21600" y="858"/>
                </a:cubicBezTo>
                <a:lnTo>
                  <a:pt x="21600" y="20742"/>
                </a:lnTo>
                <a:cubicBezTo>
                  <a:pt x="21600" y="21216"/>
                  <a:pt x="21559" y="21600"/>
                  <a:pt x="21508" y="21600"/>
                </a:cubicBezTo>
                <a:lnTo>
                  <a:pt x="92" y="21600"/>
                </a:lnTo>
                <a:cubicBezTo>
                  <a:pt x="67" y="21600"/>
                  <a:pt x="44" y="21510"/>
                  <a:pt x="27" y="21349"/>
                </a:cubicBezTo>
                <a:cubicBezTo>
                  <a:pt x="10" y="21188"/>
                  <a:pt x="0" y="20969"/>
                  <a:pt x="0" y="20742"/>
                </a:cubicBezTo>
                <a:lnTo>
                  <a:pt x="0" y="858"/>
                </a:lnTo>
                <a:cubicBezTo>
                  <a:pt x="0" y="631"/>
                  <a:pt x="10" y="412"/>
                  <a:pt x="27" y="251"/>
                </a:cubicBezTo>
                <a:cubicBezTo>
                  <a:pt x="44" y="90"/>
                  <a:pt x="67" y="0"/>
                  <a:pt x="92" y="0"/>
                </a:cubicBezTo>
                <a:close/>
              </a:path>
            </a:pathLst>
          </a:custGeom>
          <a:solidFill>
            <a:srgbClr val="004AAD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0" name="Google Shape;357;p35"/>
          <p:cNvSpPr txBox="1"/>
          <p:nvPr/>
        </p:nvSpPr>
        <p:spPr>
          <a:xfrm>
            <a:off x="6158024" y="441555"/>
            <a:ext cx="67563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39985"/>
              </a:lnSpc>
              <a:defRPr sz="560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MARKET</a:t>
            </a:r>
          </a:p>
        </p:txBody>
      </p:sp>
      <p:sp>
        <p:nvSpPr>
          <p:cNvPr id="331" name="Google Shape;358;p35"/>
          <p:cNvSpPr txBox="1"/>
          <p:nvPr/>
        </p:nvSpPr>
        <p:spPr>
          <a:xfrm>
            <a:off x="2268964" y="5232546"/>
            <a:ext cx="32640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39985"/>
              </a:lnSpc>
              <a:defRPr b="1" sz="5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TAM</a:t>
            </a:r>
          </a:p>
        </p:txBody>
      </p:sp>
      <p:sp>
        <p:nvSpPr>
          <p:cNvPr id="332" name="Google Shape;359;p35"/>
          <p:cNvSpPr txBox="1"/>
          <p:nvPr/>
        </p:nvSpPr>
        <p:spPr>
          <a:xfrm>
            <a:off x="7509913" y="5232546"/>
            <a:ext cx="32640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39985"/>
              </a:lnSpc>
              <a:defRPr b="1" sz="5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SAM</a:t>
            </a:r>
          </a:p>
        </p:txBody>
      </p:sp>
      <p:sp>
        <p:nvSpPr>
          <p:cNvPr id="333" name="Google Shape;360;p35"/>
          <p:cNvSpPr txBox="1"/>
          <p:nvPr/>
        </p:nvSpPr>
        <p:spPr>
          <a:xfrm>
            <a:off x="12754999" y="5232546"/>
            <a:ext cx="32640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39985"/>
              </a:lnSpc>
              <a:defRPr b="1" sz="5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SOM</a:t>
            </a:r>
          </a:p>
        </p:txBody>
      </p:sp>
      <p:sp>
        <p:nvSpPr>
          <p:cNvPr id="334" name="Google Shape;361;p35"/>
          <p:cNvSpPr txBox="1"/>
          <p:nvPr/>
        </p:nvSpPr>
        <p:spPr>
          <a:xfrm>
            <a:off x="1906702" y="6920375"/>
            <a:ext cx="424770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40018"/>
              </a:lnSpc>
              <a:defRPr sz="220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(Global): {{mercado.TAM}}</a:t>
            </a:r>
          </a:p>
        </p:txBody>
      </p:sp>
      <p:sp>
        <p:nvSpPr>
          <p:cNvPr id="335" name="Google Shape;362;p35"/>
          <p:cNvSpPr txBox="1"/>
          <p:nvPr/>
        </p:nvSpPr>
        <p:spPr>
          <a:xfrm>
            <a:off x="7147652" y="6920375"/>
            <a:ext cx="424770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40018"/>
              </a:lnSpc>
              <a:defRPr sz="220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(Regional): {{mercado.SAM}}</a:t>
            </a:r>
          </a:p>
        </p:txBody>
      </p:sp>
      <p:sp>
        <p:nvSpPr>
          <p:cNvPr id="336" name="Google Shape;363;p35"/>
          <p:cNvSpPr txBox="1"/>
          <p:nvPr/>
        </p:nvSpPr>
        <p:spPr>
          <a:xfrm>
            <a:off x="12392738" y="6920375"/>
            <a:ext cx="424770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40018"/>
              </a:lnSpc>
              <a:defRPr sz="220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(Target): {{mercado.SOM}}"</a:t>
            </a:r>
          </a:p>
        </p:txBody>
      </p:sp>
      <p:sp>
        <p:nvSpPr>
          <p:cNvPr id="337" name="Google Shape;364;p35"/>
          <p:cNvSpPr txBox="1"/>
          <p:nvPr/>
        </p:nvSpPr>
        <p:spPr>
          <a:xfrm>
            <a:off x="6024874" y="9151949"/>
            <a:ext cx="6497401" cy="1399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indent="457200">
              <a:lnSpc>
                <a:spcPct val="115000"/>
              </a:lnSpc>
              <a:spcBef>
                <a:spcPts val="1200"/>
              </a:spcBef>
              <a:defRPr b="1" sz="2300">
                <a:latin typeface="Poppins"/>
                <a:ea typeface="Poppins"/>
                <a:cs typeface="Poppins"/>
                <a:sym typeface="Poppins"/>
              </a:defRPr>
            </a:pPr>
            <a:r>
              <a:t>CAGR </a:t>
            </a:r>
            <a:r>
              <a:rPr b="0"/>
              <a:t>(5y):  {{mercado.CAGR_5y}}</a:t>
            </a:r>
            <a:endParaRPr sz="1700"/>
          </a:p>
          <a:p>
            <a:pPr indent="457200">
              <a:lnSpc>
                <a:spcPct val="115000"/>
              </a:lnSpc>
              <a:spcBef>
                <a:spcPts val="1200"/>
              </a:spcBef>
              <a:defRPr b="1" sz="2000">
                <a:latin typeface="Poppins"/>
                <a:ea typeface="Poppins"/>
                <a:cs typeface="Poppins"/>
                <a:sym typeface="Poppins"/>
              </a:defRPr>
            </a:pPr>
            <a:r>
              <a:t>NotaE</a:t>
            </a:r>
            <a:r>
              <a:rPr b="0"/>
              <a:t> “Values in EUR, formatted EU style.”</a:t>
            </a:r>
            <a:br>
              <a:rPr b="0"/>
            </a:br>
          </a:p>
        </p:txBody>
      </p:sp>
      <p:sp>
        <p:nvSpPr>
          <p:cNvPr id="338" name="Google Shape;366;p35"/>
          <p:cNvSpPr txBox="1"/>
          <p:nvPr/>
        </p:nvSpPr>
        <p:spPr>
          <a:xfrm>
            <a:off x="3053325" y="1344400"/>
            <a:ext cx="12965701" cy="1275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lnSpc>
                <a:spcPct val="115000"/>
              </a:lnSpc>
              <a:spcBef>
                <a:spcPts val="1200"/>
              </a:spcBef>
              <a:defRPr b="1" i="1" sz="33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We blend market data with behavioural economics — not just totals, but traction pathways</a:t>
            </a:r>
          </a:p>
        </p:txBody>
      </p:sp>
      <p:sp>
        <p:nvSpPr>
          <p:cNvPr id="339" name="Google Shape;367;p35"/>
          <p:cNvSpPr txBox="1"/>
          <p:nvPr/>
        </p:nvSpPr>
        <p:spPr>
          <a:xfrm>
            <a:off x="7217212" y="6173149"/>
            <a:ext cx="385770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40018"/>
              </a:lnSpc>
              <a:defRPr b="1" sz="2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{{SAM}}</a:t>
            </a:r>
          </a:p>
        </p:txBody>
      </p:sp>
      <p:sp>
        <p:nvSpPr>
          <p:cNvPr id="340" name="Google Shape;368;p35"/>
          <p:cNvSpPr txBox="1"/>
          <p:nvPr/>
        </p:nvSpPr>
        <p:spPr>
          <a:xfrm>
            <a:off x="1908691" y="6173125"/>
            <a:ext cx="424770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40018"/>
              </a:lnSpc>
              <a:defRPr b="1" sz="2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{{tTAM}}}</a:t>
            </a:r>
          </a:p>
        </p:txBody>
      </p:sp>
      <p:sp>
        <p:nvSpPr>
          <p:cNvPr id="341" name="Google Shape;369;p35"/>
          <p:cNvSpPr txBox="1"/>
          <p:nvPr/>
        </p:nvSpPr>
        <p:spPr>
          <a:xfrm>
            <a:off x="12394727" y="6173149"/>
            <a:ext cx="424770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40018"/>
              </a:lnSpc>
              <a:defRPr b="1" sz="2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   {{SOM}}</a:t>
            </a:r>
          </a:p>
        </p:txBody>
      </p:sp>
      <p:sp>
        <p:nvSpPr>
          <p:cNvPr id="342" name="Google Shape;370;p35"/>
          <p:cNvSpPr txBox="1"/>
          <p:nvPr/>
        </p:nvSpPr>
        <p:spPr>
          <a:xfrm>
            <a:off x="383974" y="2801899"/>
            <a:ext cx="17524202" cy="478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2100"/>
            </a:lvl1pPr>
          </a:lstStyle>
          <a:p>
            <a:pPr/>
            <a:r>
              <a:t>{{tam-sam-som}}</a:t>
            </a:r>
          </a:p>
        </p:txBody>
      </p:sp>
      <p:pic>
        <p:nvPicPr>
          <p:cNvPr id="343" name="uniasser_icon_256.png" descr="uniasser_icon_2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53965" y="-119695"/>
            <a:ext cx="4981250" cy="3320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75;p36"/>
          <p:cNvSpPr/>
          <p:nvPr/>
        </p:nvSpPr>
        <p:spPr>
          <a:xfrm>
            <a:off x="0" y="0"/>
            <a:ext cx="25191719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6" name="Google Shape;376;p36"/>
          <p:cNvSpPr txBox="1"/>
          <p:nvPr/>
        </p:nvSpPr>
        <p:spPr>
          <a:xfrm>
            <a:off x="1028700" y="1145188"/>
            <a:ext cx="6021300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39996"/>
              </a:lnSpc>
              <a:defRPr b="1" sz="530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TABLE</a:t>
            </a:r>
          </a:p>
        </p:txBody>
      </p:sp>
      <p:sp>
        <p:nvSpPr>
          <p:cNvPr id="347" name="Google Shape;377;p36"/>
          <p:cNvSpPr txBox="1"/>
          <p:nvPr/>
        </p:nvSpPr>
        <p:spPr>
          <a:xfrm>
            <a:off x="1028699" y="333059"/>
            <a:ext cx="4842002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11"/>
              </a:lnSpc>
              <a:defRPr sz="51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SCORING</a:t>
            </a:r>
          </a:p>
        </p:txBody>
      </p:sp>
      <p:sp>
        <p:nvSpPr>
          <p:cNvPr id="348" name="Google Shape;378;p36"/>
          <p:cNvSpPr txBox="1"/>
          <p:nvPr/>
        </p:nvSpPr>
        <p:spPr>
          <a:xfrm>
            <a:off x="5507475" y="1319824"/>
            <a:ext cx="786480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47"/>
              </a:lnSpc>
              <a:defRPr b="1" sz="27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Scoring Table based on Objective Criterion</a:t>
            </a:r>
          </a:p>
        </p:txBody>
      </p:sp>
      <p:sp>
        <p:nvSpPr>
          <p:cNvPr id="349" name="Google Shape;380;p36"/>
          <p:cNvSpPr txBox="1"/>
          <p:nvPr/>
        </p:nvSpPr>
        <p:spPr>
          <a:xfrm>
            <a:off x="3395949" y="8904750"/>
            <a:ext cx="13340102" cy="10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defRPr i="1" sz="2800"/>
            </a:pPr>
            <a:r>
              <a:t>We benchmark narratives vs verifiable capabilities.</a:t>
            </a:r>
            <a:br/>
            <a:r>
              <a:t>Our data is cross-checked against public sources and market validation</a:t>
            </a:r>
          </a:p>
        </p:txBody>
      </p:sp>
      <p:graphicFrame>
        <p:nvGraphicFramePr>
          <p:cNvPr id="350" name="Google Shape;381;p36"/>
          <p:cNvGraphicFramePr/>
          <p:nvPr/>
        </p:nvGraphicFramePr>
        <p:xfrm>
          <a:off x="2447563" y="2066338"/>
          <a:ext cx="14565401" cy="521497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456225"/>
                <a:gridCol w="4740500"/>
                <a:gridCol w="2456225"/>
                <a:gridCol w="2456225"/>
                <a:gridCol w="2456225"/>
              </a:tblGrid>
              <a:tr h="377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b="1" sz="1900">
                          <a:sym typeface="Arial"/>
                        </a:rPr>
                        <a:t>Criterion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b="1" sz="1900">
                          <a:sym typeface="Arial"/>
                        </a:rPr>
                        <a:t>Description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b="1" sz="1900">
                          <a:sym typeface="Arial"/>
                        </a:rPr>
                        <a:t>Peso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b="1" sz="1900">
                          <a:sym typeface="Arial"/>
                        </a:rPr>
                        <a:t>Score (0–10)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b="1" sz="1900">
                          <a:sym typeface="Arial"/>
                        </a:rPr>
                        <a:t>Scoring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CCCCCC"/>
                    </a:solidFill>
                  </a:tcPr>
                </a:tc>
              </a:tr>
              <a:tr h="8421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Team &amp; leadership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Execution capacity, credibility, commitment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3,50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9,00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31,50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FFFFF"/>
                    </a:solidFill>
                  </a:tcPr>
                </a:tc>
              </a:tr>
              <a:tr h="4426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Traction &amp; metrics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Real, sustained growth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3,00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8,00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24,00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</a:tr>
              <a:tr h="4426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Business model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Clarity &amp; profitability potential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3,00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9,00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27,00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FFFFF"/>
                    </a:solidFill>
                  </a:tcPr>
                </a:tc>
              </a:tr>
              <a:tr h="4426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Differentiation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Innovation &amp; defensibility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3,00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9,00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27,00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</a:tr>
              <a:tr h="4426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Scalability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Expansion potential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3,00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8,00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24,00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FFFFF"/>
                    </a:solidFill>
                  </a:tcPr>
                </a:tc>
              </a:tr>
              <a:tr h="4426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Regulatory risk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Exposure &amp; compliance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2,00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7,00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14,00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</a:tr>
              <a:tr h="4426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Capital attraction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Fundraising ease &amp; strategic interest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1,50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6,00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9,00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FFFFF"/>
                    </a:solidFill>
                  </a:tcPr>
                </a:tc>
              </a:tr>
              <a:tr h="8421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Impact &amp; sustainability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ESG/SDG alignment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1,00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9,00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2200">
                          <a:sym typeface="Arial"/>
                        </a:rPr>
                        <a:t>9,00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</a:tr>
              <a:tr h="496675"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</a:p>
                  </a:txBody>
                  <a:tcPr marL="19050" marR="19050" marT="19050" marB="19050" anchor="b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</a:p>
                  </a:txBody>
                  <a:tcPr marL="19050" marR="19050" marT="19050" marB="19050" anchor="b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sym typeface="Arial"/>
                        </a:defRPr>
                      </a:pPr>
                    </a:p>
                  </a:txBody>
                  <a:tcPr marL="19050" marR="19050" marT="19050" marB="19050" anchor="b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b="1" sz="2200">
                          <a:sym typeface="Arial"/>
                        </a:rPr>
                        <a:t>Total Scoring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b="1" sz="2200">
                          <a:sym typeface="Arial"/>
                        </a:rPr>
                        <a:t>165,50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51" name="Google Shape;382;p36"/>
          <p:cNvSpPr txBox="1"/>
          <p:nvPr/>
        </p:nvSpPr>
        <p:spPr>
          <a:xfrm>
            <a:off x="4801599" y="7608450"/>
            <a:ext cx="2977201" cy="762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40047"/>
              </a:lnSpc>
              <a:defRPr b="1" sz="2100">
                <a:latin typeface="Poppins"/>
                <a:ea typeface="Poppins"/>
                <a:cs typeface="Poppins"/>
                <a:sym typeface="Poppins"/>
              </a:defRPr>
            </a:pPr>
            <a:r>
              <a:t>Scoring total:   </a:t>
            </a:r>
          </a:p>
          <a:p>
            <a:pPr>
              <a:lnSpc>
                <a:spcPct val="140047"/>
              </a:lnSpc>
              <a:defRPr b="1" sz="2100">
                <a:latin typeface="Poppins"/>
                <a:ea typeface="Poppins"/>
                <a:cs typeface="Poppins"/>
                <a:sym typeface="Poppins"/>
              </a:defRPr>
            </a:pPr>
            <a:r>
              <a:t>Success Probability  </a:t>
            </a:r>
          </a:p>
        </p:txBody>
      </p:sp>
      <p:sp>
        <p:nvSpPr>
          <p:cNvPr id="352" name="Google Shape;383;p36"/>
          <p:cNvSpPr txBox="1"/>
          <p:nvPr/>
        </p:nvSpPr>
        <p:spPr>
          <a:xfrm>
            <a:off x="7865150" y="7476749"/>
            <a:ext cx="6326401" cy="94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40047"/>
              </a:lnSpc>
              <a:defRPr sz="2100">
                <a:latin typeface="Poppins"/>
                <a:ea typeface="Poppins"/>
                <a:cs typeface="Poppins"/>
                <a:sym typeface="Poppins"/>
              </a:defRPr>
            </a:pPr>
            <a:r>
              <a:t>{{impacto.scoring_total}} /</a:t>
            </a:r>
          </a:p>
          <a:p>
            <a:pPr>
              <a:lnSpc>
                <a:spcPct val="140047"/>
              </a:lnSpc>
              <a:defRPr sz="2100">
                <a:latin typeface="Poppins"/>
                <a:ea typeface="Poppins"/>
                <a:cs typeface="Poppins"/>
                <a:sym typeface="Poppins"/>
              </a:defRPr>
            </a:pPr>
            <a:r>
              <a:t>{{impacto.probabilidad_exito}} </a:t>
            </a:r>
          </a:p>
        </p:txBody>
      </p:sp>
      <p:pic>
        <p:nvPicPr>
          <p:cNvPr id="353" name="uniasser_icon_256.png" descr="uniasser_icon_25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20379" y="-505074"/>
            <a:ext cx="4981250" cy="3320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88;p37"/>
          <p:cNvSpPr txBox="1"/>
          <p:nvPr/>
        </p:nvSpPr>
        <p:spPr>
          <a:xfrm>
            <a:off x="1028699" y="333059"/>
            <a:ext cx="4842002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11"/>
              </a:lnSpc>
              <a:defRPr sz="51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COMPETITIVE</a:t>
            </a:r>
          </a:p>
        </p:txBody>
      </p:sp>
      <p:sp>
        <p:nvSpPr>
          <p:cNvPr id="356" name="Google Shape;390;p37"/>
          <p:cNvSpPr/>
          <p:nvPr/>
        </p:nvSpPr>
        <p:spPr>
          <a:xfrm>
            <a:off x="320623" y="4708750"/>
            <a:ext cx="2178900" cy="2157902"/>
          </a:xfrm>
          <a:prstGeom prst="ellipse">
            <a:avLst/>
          </a:prstGeom>
          <a:solidFill>
            <a:srgbClr val="004AAD"/>
          </a:solidFill>
          <a:ln w="4875">
            <a:solidFill>
              <a:srgbClr val="1F497D"/>
            </a:solidFill>
          </a:ln>
        </p:spPr>
        <p:txBody>
          <a:bodyPr lIns="0" tIns="0" rIns="0" bIns="0" anchor="ctr"/>
          <a:lstStyle/>
          <a:p>
            <a:pPr algn="ctr">
              <a:defRPr sz="7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57" name="Google Shape;391;p37"/>
          <p:cNvSpPr/>
          <p:nvPr/>
        </p:nvSpPr>
        <p:spPr>
          <a:xfrm>
            <a:off x="1956799" y="3271218"/>
            <a:ext cx="2178901" cy="2157901"/>
          </a:xfrm>
          <a:prstGeom prst="ellipse">
            <a:avLst/>
          </a:prstGeom>
          <a:solidFill>
            <a:srgbClr val="191919"/>
          </a:solidFill>
          <a:ln w="4875">
            <a:solidFill>
              <a:srgbClr val="1F497D"/>
            </a:solidFill>
          </a:ln>
        </p:spPr>
        <p:txBody>
          <a:bodyPr lIns="0" tIns="0" rIns="0" bIns="0" anchor="ctr"/>
          <a:lstStyle/>
          <a:p>
            <a:pPr algn="ctr">
              <a:defRPr sz="7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58" name="Google Shape;392;p37"/>
          <p:cNvSpPr/>
          <p:nvPr/>
        </p:nvSpPr>
        <p:spPr>
          <a:xfrm>
            <a:off x="2392991" y="5429155"/>
            <a:ext cx="2178901" cy="2157901"/>
          </a:xfrm>
          <a:prstGeom prst="ellipse">
            <a:avLst/>
          </a:prstGeom>
          <a:solidFill>
            <a:srgbClr val="7C8594"/>
          </a:solidFill>
          <a:ln w="4875">
            <a:solidFill>
              <a:srgbClr val="1F497D"/>
            </a:solidFill>
          </a:ln>
        </p:spPr>
        <p:txBody>
          <a:bodyPr lIns="0" tIns="0" rIns="0" bIns="0" anchor="ctr"/>
          <a:lstStyle/>
          <a:p>
            <a:pPr algn="ctr">
              <a:defRPr sz="7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59" name="Google Shape;393;p37"/>
          <p:cNvSpPr txBox="1"/>
          <p:nvPr/>
        </p:nvSpPr>
        <p:spPr>
          <a:xfrm>
            <a:off x="448775" y="5247249"/>
            <a:ext cx="1808700" cy="105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975" tIns="46975" rIns="46975" bIns="46975">
            <a:spAutoFit/>
          </a:bodyPr>
          <a:lstStyle>
            <a:lvl1pPr algn="ctr">
              <a:lnSpc>
                <a:spcPct val="115000"/>
              </a:lnSpc>
              <a:spcBef>
                <a:spcPts val="600"/>
              </a:spcBef>
              <a:defRPr b="1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Faster validation cycles</a:t>
            </a:r>
          </a:p>
        </p:txBody>
      </p:sp>
      <p:sp>
        <p:nvSpPr>
          <p:cNvPr id="360" name="Google Shape;394;p37"/>
          <p:cNvSpPr txBox="1"/>
          <p:nvPr/>
        </p:nvSpPr>
        <p:spPr>
          <a:xfrm>
            <a:off x="2109510" y="3915924"/>
            <a:ext cx="1873501" cy="932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975" tIns="46975" rIns="46975" bIns="46975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defRPr b="1" sz="1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t>Superior scalability</a:t>
            </a:r>
            <a:br/>
          </a:p>
        </p:txBody>
      </p:sp>
      <p:sp>
        <p:nvSpPr>
          <p:cNvPr id="361" name="Google Shape;395;p37"/>
          <p:cNvSpPr txBox="1"/>
          <p:nvPr/>
        </p:nvSpPr>
        <p:spPr>
          <a:xfrm>
            <a:off x="2578102" y="5976054"/>
            <a:ext cx="1808701" cy="74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975" tIns="46975" rIns="46975" bIns="46975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defRPr b="1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t>High defensibility</a:t>
            </a:r>
            <a:r>
              <a:rPr b="0" sz="1400"/>
              <a:t>.</a:t>
            </a:r>
          </a:p>
        </p:txBody>
      </p:sp>
      <p:sp>
        <p:nvSpPr>
          <p:cNvPr id="362" name="Google Shape;396;p37"/>
          <p:cNvSpPr txBox="1"/>
          <p:nvPr/>
        </p:nvSpPr>
        <p:spPr>
          <a:xfrm>
            <a:off x="3750024" y="8943499"/>
            <a:ext cx="14478902" cy="665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b="1" i="1" sz="32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Positioning derived from investor psychology: clarity beats novelty</a:t>
            </a:r>
          </a:p>
        </p:txBody>
      </p:sp>
      <p:sp>
        <p:nvSpPr>
          <p:cNvPr id="363" name="Google Shape;397;p37"/>
          <p:cNvSpPr txBox="1"/>
          <p:nvPr/>
        </p:nvSpPr>
        <p:spPr>
          <a:xfrm>
            <a:off x="1028700" y="1285213"/>
            <a:ext cx="6021300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39996"/>
              </a:lnSpc>
              <a:defRPr b="1" sz="530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LANDSCAPE</a:t>
            </a:r>
          </a:p>
        </p:txBody>
      </p:sp>
      <p:sp>
        <p:nvSpPr>
          <p:cNvPr id="364" name="Google Shape;398;p37"/>
          <p:cNvSpPr txBox="1"/>
          <p:nvPr/>
        </p:nvSpPr>
        <p:spPr>
          <a:xfrm>
            <a:off x="6910224" y="1483975"/>
            <a:ext cx="78648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47"/>
              </a:lnSpc>
              <a:defRPr b="1" sz="27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Competitive Landscape (Evidence-Based)</a:t>
            </a:r>
          </a:p>
        </p:txBody>
      </p:sp>
      <p:graphicFrame>
        <p:nvGraphicFramePr>
          <p:cNvPr id="365" name="Google Shape;399;p37"/>
          <p:cNvGraphicFramePr/>
          <p:nvPr/>
        </p:nvGraphicFramePr>
        <p:xfrm>
          <a:off x="5015150" y="2390650"/>
          <a:ext cx="12767501" cy="569605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549174"/>
                <a:gridCol w="2298625"/>
                <a:gridCol w="1191000"/>
                <a:gridCol w="1191000"/>
                <a:gridCol w="1191000"/>
                <a:gridCol w="2155700"/>
                <a:gridCol w="1191000"/>
              </a:tblGrid>
              <a:tr h="6836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b="1" sz="2000">
                          <a:sym typeface="Arial"/>
                        </a:rPr>
                        <a:t>Company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b="1" sz="1500">
                          <a:sym typeface="Arial"/>
                        </a:rPr>
                        <a:t>Drop-in compatibility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b="1" sz="1500">
                          <a:sym typeface="Arial"/>
                        </a:rPr>
                        <a:t>EU production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b="1" sz="1500">
                          <a:sym typeface="Arial"/>
                        </a:rPr>
                        <a:t>Lower GWP vs fossil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b="1" sz="1500">
                          <a:sym typeface="Arial"/>
                        </a:rPr>
                        <a:t>Price parity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b="1" sz="1500">
                          <a:sym typeface="Arial"/>
                        </a:rPr>
                        <a:t>ISCC/REACH ready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b="1" sz="1500">
                          <a:sym typeface="Arial"/>
                        </a:rPr>
                        <a:t>Rigid foam focus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</a:tr>
              <a:tr h="8354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sz="1700">
                          <a:sym typeface="Arial"/>
                        </a:rPr>
                        <a:t>Covestro (cardyon, CO₂-based polyols)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7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✅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❌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✅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❌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✅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✅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FFFFF"/>
                    </a:solidFill>
                  </a:tcPr>
                </a:tc>
              </a:tr>
              <a:tr h="8354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sz="1700">
                          <a:sym typeface="Arial"/>
                        </a:rPr>
                        <a:t>BASF (BMBcert polyurethane polyols)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7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✅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✅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✅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❌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✅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✅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3F3F3"/>
                    </a:solidFill>
                  </a:tcPr>
                </a:tc>
              </a:tr>
              <a:tr h="8354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sz="1700">
                          <a:sym typeface="Arial"/>
                        </a:rPr>
                        <a:t>Dow (RENUVA recycled polyols)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7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✅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✅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✅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❌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✅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✅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FFFFF"/>
                    </a:solidFill>
                  </a:tcPr>
                </a:tc>
              </a:tr>
              <a:tr h="8354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sz="1700">
                          <a:sym typeface="Arial"/>
                        </a:rPr>
                        <a:t>Repsol (Reciclex/Recpur polyols)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7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✅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✅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✅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❌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✅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✅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3F3F3"/>
                    </a:solidFill>
                  </a:tcPr>
                </a:tc>
              </a:tr>
              <a:tr h="8354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sz="1700">
                          <a:sym typeface="Arial"/>
                        </a:rPr>
                        <a:t>Huntsman (TEROL/circular polyols)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7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✅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❌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✅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❌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✅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✅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FFFFF"/>
                    </a:solidFill>
                  </a:tcPr>
                </a:tc>
              </a:tr>
              <a:tr h="8354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sz="1700">
                          <a:sym typeface="Arial"/>
                        </a:rPr>
                        <a:t>Cargill (BiOH natural oil polyols)</a:t>
                      </a:r>
                    </a:p>
                  </a:txBody>
                  <a:tcPr marL="19050" marR="19050" marT="19050" marB="19050" anchor="b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7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❌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❌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✅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❌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✅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sym typeface="Arial"/>
                        </a:defRPr>
                      </a:pPr>
                      <a:r>
                        <a:rPr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❌</a:t>
                      </a:r>
                    </a:p>
                  </a:txBody>
                  <a:tcPr marL="19050" marR="19050" marT="19050" marB="19050" anchor="ctr" anchorCtr="0" horzOverflow="overflow"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pic>
        <p:nvPicPr>
          <p:cNvPr id="366" name="uniasser_icon_256.png" descr="uniasser_icon_2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20379" y="-224798"/>
            <a:ext cx="4981250" cy="3320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405;p38"/>
          <p:cNvSpPr/>
          <p:nvPr/>
        </p:nvSpPr>
        <p:spPr>
          <a:xfrm>
            <a:off x="1028700" y="8997949"/>
            <a:ext cx="2514616" cy="260347"/>
          </a:xfrm>
          <a:prstGeom prst="rect">
            <a:avLst/>
          </a:prstGeom>
          <a:solidFill>
            <a:srgbClr val="004AAD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71" name="Google Shape;407;p38"/>
          <p:cNvGrpSpPr/>
          <p:nvPr/>
        </p:nvGrpSpPr>
        <p:grpSpPr>
          <a:xfrm>
            <a:off x="9532330" y="123903"/>
            <a:ext cx="8913433" cy="10287101"/>
            <a:chOff x="0" y="0"/>
            <a:chExt cx="8913431" cy="10287100"/>
          </a:xfrm>
        </p:grpSpPr>
        <p:sp>
          <p:nvSpPr>
            <p:cNvPr id="369" name="Google Shape;408;p38"/>
            <p:cNvSpPr/>
            <p:nvPr/>
          </p:nvSpPr>
          <p:spPr>
            <a:xfrm>
              <a:off x="0" y="210069"/>
              <a:ext cx="8913432" cy="1007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7" y="0"/>
                  </a:moveTo>
                  <a:lnTo>
                    <a:pt x="20783" y="0"/>
                  </a:lnTo>
                  <a:cubicBezTo>
                    <a:pt x="21000" y="0"/>
                    <a:pt x="21207" y="62"/>
                    <a:pt x="21361" y="174"/>
                  </a:cubicBezTo>
                  <a:cubicBezTo>
                    <a:pt x="21514" y="285"/>
                    <a:pt x="21600" y="436"/>
                    <a:pt x="21600" y="593"/>
                  </a:cubicBezTo>
                  <a:lnTo>
                    <a:pt x="21600" y="21007"/>
                  </a:lnTo>
                  <a:cubicBezTo>
                    <a:pt x="21600" y="21334"/>
                    <a:pt x="21234" y="21600"/>
                    <a:pt x="20783" y="21600"/>
                  </a:cubicBezTo>
                  <a:lnTo>
                    <a:pt x="817" y="21600"/>
                  </a:lnTo>
                  <a:cubicBezTo>
                    <a:pt x="600" y="21600"/>
                    <a:pt x="393" y="21538"/>
                    <a:pt x="239" y="21426"/>
                  </a:cubicBezTo>
                  <a:cubicBezTo>
                    <a:pt x="86" y="21315"/>
                    <a:pt x="0" y="21164"/>
                    <a:pt x="0" y="21007"/>
                  </a:cubicBezTo>
                  <a:lnTo>
                    <a:pt x="0" y="593"/>
                  </a:lnTo>
                  <a:cubicBezTo>
                    <a:pt x="0" y="436"/>
                    <a:pt x="86" y="285"/>
                    <a:pt x="239" y="174"/>
                  </a:cubicBezTo>
                  <a:cubicBezTo>
                    <a:pt x="393" y="62"/>
                    <a:pt x="600" y="0"/>
                    <a:pt x="817" y="0"/>
                  </a:cubicBezTo>
                  <a:close/>
                </a:path>
              </a:pathLst>
            </a:cu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409;p38"/>
            <p:cNvSpPr/>
            <p:nvPr/>
          </p:nvSpPr>
          <p:spPr>
            <a:xfrm>
              <a:off x="0" y="0"/>
              <a:ext cx="8912830" cy="10287101"/>
            </a:xfrm>
            <a:prstGeom prst="rect">
              <a:avLst/>
            </a:pr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47722"/>
                </a:lnSpc>
                <a:defRPr sz="21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72" name="Google Shape;410;p38"/>
          <p:cNvSpPr txBox="1"/>
          <p:nvPr/>
        </p:nvSpPr>
        <p:spPr>
          <a:xfrm>
            <a:off x="1028700" y="1726527"/>
            <a:ext cx="4243500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39996"/>
              </a:lnSpc>
              <a:defRPr b="1" sz="530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FORECAST</a:t>
            </a:r>
          </a:p>
        </p:txBody>
      </p:sp>
      <p:sp>
        <p:nvSpPr>
          <p:cNvPr id="373" name="Google Shape;411;p38"/>
          <p:cNvSpPr txBox="1"/>
          <p:nvPr/>
        </p:nvSpPr>
        <p:spPr>
          <a:xfrm>
            <a:off x="1028699" y="914400"/>
            <a:ext cx="5634602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11"/>
              </a:lnSpc>
              <a:defRPr sz="51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KPI’s</a:t>
            </a:r>
          </a:p>
        </p:txBody>
      </p:sp>
      <p:sp>
        <p:nvSpPr>
          <p:cNvPr id="374" name="Google Shape;412;p38"/>
          <p:cNvSpPr txBox="1"/>
          <p:nvPr/>
        </p:nvSpPr>
        <p:spPr>
          <a:xfrm>
            <a:off x="1028699" y="2953949"/>
            <a:ext cx="323370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47"/>
              </a:lnSpc>
              <a:defRPr b="1" sz="24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Short Term</a:t>
            </a:r>
          </a:p>
        </p:txBody>
      </p:sp>
      <p:sp>
        <p:nvSpPr>
          <p:cNvPr id="375" name="Google Shape;413;p38"/>
          <p:cNvSpPr txBox="1"/>
          <p:nvPr/>
        </p:nvSpPr>
        <p:spPr>
          <a:xfrm>
            <a:off x="1053367" y="3778250"/>
            <a:ext cx="7291201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47"/>
              </a:lnSpc>
              <a:defRPr sz="21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{{kpis_90d_lista}}</a:t>
            </a:r>
          </a:p>
        </p:txBody>
      </p:sp>
      <p:sp>
        <p:nvSpPr>
          <p:cNvPr id="376" name="Google Shape;414;p38"/>
          <p:cNvSpPr txBox="1"/>
          <p:nvPr/>
        </p:nvSpPr>
        <p:spPr>
          <a:xfrm>
            <a:off x="10279550" y="2953949"/>
            <a:ext cx="3233701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47"/>
              </a:lnSpc>
              <a:defRPr b="1" sz="26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Medium Term</a:t>
            </a:r>
          </a:p>
        </p:txBody>
      </p:sp>
      <p:sp>
        <p:nvSpPr>
          <p:cNvPr id="377" name="Google Shape;415;p38"/>
          <p:cNvSpPr txBox="1"/>
          <p:nvPr/>
        </p:nvSpPr>
        <p:spPr>
          <a:xfrm>
            <a:off x="10279543" y="3778250"/>
            <a:ext cx="710340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47"/>
              </a:lnSpc>
              <a:defRPr sz="21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{{kpis_180d_lista}}</a:t>
            </a:r>
          </a:p>
        </p:txBody>
      </p:sp>
      <p:sp>
        <p:nvSpPr>
          <p:cNvPr id="378" name="Google Shape;417;p38"/>
          <p:cNvSpPr txBox="1"/>
          <p:nvPr/>
        </p:nvSpPr>
        <p:spPr>
          <a:xfrm>
            <a:off x="942649" y="7610650"/>
            <a:ext cx="12570602" cy="1096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defRPr i="1" sz="3000"/>
            </a:pPr>
            <a:r>
              <a:t>Milestones linked to evidence creation — not vanity metrics.</a:t>
            </a:r>
            <a:br/>
            <a:r>
              <a:t>Each quarter moves you closer to investor due-diligence readiness.</a:t>
            </a:r>
          </a:p>
        </p:txBody>
      </p:sp>
      <p:pic>
        <p:nvPicPr>
          <p:cNvPr id="379" name="uniasser_icon_256.png" descr="uniasser_icon_2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10173" y="7601099"/>
            <a:ext cx="4981250" cy="3320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423;p39"/>
          <p:cNvSpPr/>
          <p:nvPr/>
        </p:nvSpPr>
        <p:spPr>
          <a:xfrm>
            <a:off x="12138792" y="9032984"/>
            <a:ext cx="2514616" cy="260347"/>
          </a:xfrm>
          <a:prstGeom prst="rect">
            <a:avLst/>
          </a:prstGeom>
          <a:solidFill>
            <a:srgbClr val="004AAD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82" name="Google Shape;425;p39"/>
          <p:cNvSpPr txBox="1"/>
          <p:nvPr/>
        </p:nvSpPr>
        <p:spPr>
          <a:xfrm>
            <a:off x="12653401" y="927352"/>
            <a:ext cx="42435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39996"/>
              </a:lnSpc>
              <a:defRPr sz="530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FUNDS</a:t>
            </a:r>
          </a:p>
        </p:txBody>
      </p:sp>
      <p:sp>
        <p:nvSpPr>
          <p:cNvPr id="383" name="Google Shape;426;p39"/>
          <p:cNvSpPr txBox="1"/>
          <p:nvPr/>
        </p:nvSpPr>
        <p:spPr>
          <a:xfrm>
            <a:off x="12653401" y="115225"/>
            <a:ext cx="56346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11"/>
              </a:lnSpc>
              <a:defRPr sz="51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USE OF</a:t>
            </a:r>
          </a:p>
        </p:txBody>
      </p:sp>
      <p:sp>
        <p:nvSpPr>
          <p:cNvPr id="384" name="Google Shape;428;p39"/>
          <p:cNvSpPr/>
          <p:nvPr/>
        </p:nvSpPr>
        <p:spPr>
          <a:xfrm>
            <a:off x="806450" y="806450"/>
            <a:ext cx="6990064" cy="86741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63" y="0"/>
                </a:moveTo>
                <a:lnTo>
                  <a:pt x="20937" y="0"/>
                </a:lnTo>
                <a:cubicBezTo>
                  <a:pt x="21113" y="0"/>
                  <a:pt x="21282" y="56"/>
                  <a:pt x="21406" y="156"/>
                </a:cubicBezTo>
                <a:cubicBezTo>
                  <a:pt x="21530" y="257"/>
                  <a:pt x="21600" y="392"/>
                  <a:pt x="21600" y="534"/>
                </a:cubicBezTo>
                <a:lnTo>
                  <a:pt x="21600" y="21066"/>
                </a:lnTo>
                <a:cubicBezTo>
                  <a:pt x="21600" y="21208"/>
                  <a:pt x="21530" y="21343"/>
                  <a:pt x="21406" y="21444"/>
                </a:cubicBezTo>
                <a:cubicBezTo>
                  <a:pt x="21282" y="21544"/>
                  <a:pt x="21113" y="21600"/>
                  <a:pt x="20937" y="21600"/>
                </a:cubicBezTo>
                <a:lnTo>
                  <a:pt x="663" y="21600"/>
                </a:lnTo>
                <a:cubicBezTo>
                  <a:pt x="487" y="21600"/>
                  <a:pt x="318" y="21544"/>
                  <a:pt x="194" y="21444"/>
                </a:cubicBezTo>
                <a:cubicBezTo>
                  <a:pt x="70" y="21343"/>
                  <a:pt x="0" y="21208"/>
                  <a:pt x="0" y="21066"/>
                </a:cubicBezTo>
                <a:lnTo>
                  <a:pt x="0" y="534"/>
                </a:lnTo>
                <a:cubicBezTo>
                  <a:pt x="0" y="392"/>
                  <a:pt x="70" y="257"/>
                  <a:pt x="194" y="156"/>
                </a:cubicBezTo>
                <a:cubicBezTo>
                  <a:pt x="318" y="56"/>
                  <a:pt x="487" y="0"/>
                  <a:pt x="663" y="0"/>
                </a:cubicBezTo>
                <a:close/>
              </a:path>
            </a:pathLst>
          </a:custGeom>
          <a:solidFill>
            <a:srgbClr val="004AAD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5" name="Google Shape;430;p39"/>
          <p:cNvSpPr txBox="1"/>
          <p:nvPr/>
        </p:nvSpPr>
        <p:spPr>
          <a:xfrm>
            <a:off x="1079549" y="3453612"/>
            <a:ext cx="5634602" cy="337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lnSpc>
                <a:spcPct val="140010"/>
              </a:lnSpc>
              <a:defRPr b="1" sz="3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t>Capital allocated to value creation</a:t>
            </a:r>
          </a:p>
          <a:p>
            <a:pPr algn="r">
              <a:lnSpc>
                <a:spcPct val="140010"/>
              </a:lnSpc>
            </a:pPr>
            <a:endParaRPr sz="1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>
              <a:lnSpc>
                <a:spcPct val="140010"/>
              </a:lnSpc>
              <a:defRPr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t>Every euro spent must accelerate validation or scalability.”</a:t>
            </a:r>
          </a:p>
          <a:p>
            <a:pPr algn="r">
              <a:lnSpc>
                <a:spcPct val="140010"/>
              </a:lnSpc>
              <a:defRPr sz="1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t> </a:t>
            </a:r>
          </a:p>
        </p:txBody>
      </p:sp>
      <p:sp>
        <p:nvSpPr>
          <p:cNvPr id="386" name="Google Shape;432;p39"/>
          <p:cNvSpPr/>
          <p:nvPr/>
        </p:nvSpPr>
        <p:spPr>
          <a:xfrm>
            <a:off x="6862333" y="1606752"/>
            <a:ext cx="1868303" cy="1868304"/>
          </a:xfrm>
          <a:prstGeom prst="ellipse">
            <a:avLst/>
          </a:prstGeom>
          <a:solidFill>
            <a:srgbClr val="E5E5E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7" name="Google Shape;435;p39"/>
          <p:cNvSpPr/>
          <p:nvPr/>
        </p:nvSpPr>
        <p:spPr>
          <a:xfrm>
            <a:off x="6862333" y="4210291"/>
            <a:ext cx="1868303" cy="1868303"/>
          </a:xfrm>
          <a:prstGeom prst="ellipse">
            <a:avLst/>
          </a:prstGeom>
          <a:solidFill>
            <a:srgbClr val="E5E5E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" name="Google Shape;438;p39"/>
          <p:cNvSpPr/>
          <p:nvPr/>
        </p:nvSpPr>
        <p:spPr>
          <a:xfrm>
            <a:off x="6862333" y="6811981"/>
            <a:ext cx="1868303" cy="1868303"/>
          </a:xfrm>
          <a:prstGeom prst="ellipse">
            <a:avLst/>
          </a:prstGeom>
          <a:solidFill>
            <a:srgbClr val="E5E5E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9" name="Google Shape;440;p39"/>
          <p:cNvSpPr txBox="1"/>
          <p:nvPr/>
        </p:nvSpPr>
        <p:spPr>
          <a:xfrm>
            <a:off x="6977047" y="1901471"/>
            <a:ext cx="163890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40010"/>
              </a:lnSpc>
              <a:defRPr sz="7800"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90" name="Google Shape;441;p39"/>
          <p:cNvSpPr txBox="1"/>
          <p:nvPr/>
        </p:nvSpPr>
        <p:spPr>
          <a:xfrm>
            <a:off x="6977047" y="4495484"/>
            <a:ext cx="163890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40010"/>
              </a:lnSpc>
              <a:defRPr b="1" sz="7800"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391" name="Google Shape;442;p39"/>
          <p:cNvSpPr txBox="1"/>
          <p:nvPr/>
        </p:nvSpPr>
        <p:spPr>
          <a:xfrm>
            <a:off x="6977047" y="7097731"/>
            <a:ext cx="163890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40010"/>
              </a:lnSpc>
              <a:defRPr sz="7800"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3</a:t>
            </a:r>
          </a:p>
        </p:txBody>
      </p:sp>
      <p:pic>
        <p:nvPicPr>
          <p:cNvPr id="392" name="uniasser_icon_256.png" descr="uniasser_icon_2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35690" y="7798099"/>
            <a:ext cx="4981250" cy="332083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93" name="Gráfica de sectores 2D"/>
          <p:cNvGraphicFramePr/>
          <p:nvPr/>
        </p:nvGraphicFramePr>
        <p:xfrm>
          <a:off x="10172839" y="2218971"/>
          <a:ext cx="6446521" cy="6000672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451;p40"/>
          <p:cNvSpPr/>
          <p:nvPr/>
        </p:nvSpPr>
        <p:spPr>
          <a:xfrm>
            <a:off x="1028700" y="8997949"/>
            <a:ext cx="2514616" cy="260347"/>
          </a:xfrm>
          <a:prstGeom prst="rect">
            <a:avLst/>
          </a:prstGeom>
          <a:solidFill>
            <a:srgbClr val="004AAD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96" name="Google Shape;454;p40"/>
          <p:cNvSpPr/>
          <p:nvPr/>
        </p:nvSpPr>
        <p:spPr>
          <a:xfrm>
            <a:off x="16119450" y="4419274"/>
            <a:ext cx="1934015" cy="3305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03" y="0"/>
                </a:moveTo>
                <a:lnTo>
                  <a:pt x="18697" y="0"/>
                </a:lnTo>
                <a:cubicBezTo>
                  <a:pt x="20300" y="0"/>
                  <a:pt x="21600" y="1147"/>
                  <a:pt x="21600" y="2562"/>
                </a:cubicBezTo>
                <a:lnTo>
                  <a:pt x="21600" y="19038"/>
                </a:lnTo>
                <a:cubicBezTo>
                  <a:pt x="21600" y="19718"/>
                  <a:pt x="21294" y="20369"/>
                  <a:pt x="20750" y="20850"/>
                </a:cubicBezTo>
                <a:cubicBezTo>
                  <a:pt x="20206" y="21330"/>
                  <a:pt x="19467" y="21600"/>
                  <a:pt x="18697" y="21600"/>
                </a:cubicBezTo>
                <a:lnTo>
                  <a:pt x="2903" y="21600"/>
                </a:lnTo>
                <a:cubicBezTo>
                  <a:pt x="2133" y="21600"/>
                  <a:pt x="1394" y="21330"/>
                  <a:pt x="850" y="20850"/>
                </a:cubicBezTo>
                <a:cubicBezTo>
                  <a:pt x="306" y="20369"/>
                  <a:pt x="0" y="19718"/>
                  <a:pt x="0" y="19038"/>
                </a:cubicBezTo>
                <a:lnTo>
                  <a:pt x="0" y="2562"/>
                </a:lnTo>
                <a:cubicBezTo>
                  <a:pt x="0" y="1882"/>
                  <a:pt x="306" y="1231"/>
                  <a:pt x="850" y="750"/>
                </a:cubicBezTo>
                <a:cubicBezTo>
                  <a:pt x="1394" y="270"/>
                  <a:pt x="2133" y="0"/>
                  <a:pt x="2903" y="0"/>
                </a:cubicBezTo>
                <a:close/>
              </a:path>
            </a:pathLst>
          </a:custGeom>
          <a:solidFill>
            <a:srgbClr val="004AAD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7" name="Google Shape;456;p40"/>
          <p:cNvSpPr txBox="1"/>
          <p:nvPr/>
        </p:nvSpPr>
        <p:spPr>
          <a:xfrm>
            <a:off x="1028700" y="1726527"/>
            <a:ext cx="58983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39996"/>
              </a:lnSpc>
              <a:defRPr b="1" sz="530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STEPS</a:t>
            </a:r>
          </a:p>
        </p:txBody>
      </p:sp>
      <p:sp>
        <p:nvSpPr>
          <p:cNvPr id="398" name="Google Shape;457;p40"/>
          <p:cNvSpPr txBox="1"/>
          <p:nvPr/>
        </p:nvSpPr>
        <p:spPr>
          <a:xfrm>
            <a:off x="1028699" y="914400"/>
            <a:ext cx="5634602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11"/>
              </a:lnSpc>
              <a:defRPr sz="51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NEXT</a:t>
            </a:r>
          </a:p>
        </p:txBody>
      </p:sp>
      <p:sp>
        <p:nvSpPr>
          <p:cNvPr id="399" name="Google Shape;458;p40"/>
          <p:cNvSpPr txBox="1"/>
          <p:nvPr/>
        </p:nvSpPr>
        <p:spPr>
          <a:xfrm>
            <a:off x="1028699" y="3219304"/>
            <a:ext cx="563460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47"/>
              </a:lnSpc>
              <a:defRPr sz="27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Next Steps &amp; Limited-Time Offer</a:t>
            </a:r>
          </a:p>
        </p:txBody>
      </p:sp>
      <p:sp>
        <p:nvSpPr>
          <p:cNvPr id="400" name="Google Shape;459;p40"/>
          <p:cNvSpPr txBox="1"/>
          <p:nvPr/>
        </p:nvSpPr>
        <p:spPr>
          <a:xfrm>
            <a:off x="1028700" y="4314575"/>
            <a:ext cx="1088401" cy="1651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40047"/>
              </a:lnSpc>
              <a:defRPr b="1" sz="2100">
                <a:latin typeface="Poppins"/>
                <a:ea typeface="Poppins"/>
                <a:cs typeface="Poppins"/>
                <a:sym typeface="Poppins"/>
              </a:defRPr>
            </a:pPr>
            <a:r>
              <a:t>CTA: </a:t>
            </a:r>
          </a:p>
          <a:p>
            <a:pPr>
              <a:lnSpc>
                <a:spcPct val="140047"/>
              </a:lnSpc>
              <a:defRPr sz="2100">
                <a:latin typeface="Poppins"/>
                <a:ea typeface="Poppins"/>
                <a:cs typeface="Poppins"/>
                <a:sym typeface="Poppins"/>
              </a:defRPr>
            </a:pPr>
            <a:r>
              <a:t> </a:t>
            </a:r>
          </a:p>
          <a:p>
            <a:pPr>
              <a:lnSpc>
                <a:spcPct val="140047"/>
              </a:lnSpc>
            </a:pPr>
            <a:endParaRPr sz="2100">
              <a:latin typeface="Poppins"/>
              <a:ea typeface="Poppins"/>
              <a:cs typeface="Poppins"/>
              <a:sym typeface="Poppins"/>
            </a:endParaRPr>
          </a:p>
          <a:p>
            <a:pPr>
              <a:lnSpc>
                <a:spcPct val="140047"/>
              </a:lnSpc>
              <a:defRPr b="1" sz="2100">
                <a:latin typeface="Poppins"/>
                <a:ea typeface="Poppins"/>
                <a:cs typeface="Poppins"/>
                <a:sym typeface="Poppins"/>
              </a:defRPr>
            </a:pPr>
            <a:r>
              <a:t>Close: </a:t>
            </a:r>
          </a:p>
        </p:txBody>
      </p:sp>
      <p:sp>
        <p:nvSpPr>
          <p:cNvPr id="401" name="Google Shape;462;p40"/>
          <p:cNvSpPr txBox="1"/>
          <p:nvPr/>
        </p:nvSpPr>
        <p:spPr>
          <a:xfrm>
            <a:off x="2117224" y="4150500"/>
            <a:ext cx="11858402" cy="50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40047"/>
              </a:lnSpc>
              <a:defRPr sz="21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Sign this proposal and Schedule first Meeting with our Analyst to advance fundraising your project</a:t>
            </a:r>
          </a:p>
        </p:txBody>
      </p:sp>
      <p:sp>
        <p:nvSpPr>
          <p:cNvPr id="402" name="Google Shape;463;p40"/>
          <p:cNvSpPr txBox="1"/>
          <p:nvPr/>
        </p:nvSpPr>
        <p:spPr>
          <a:xfrm>
            <a:off x="2083024" y="5568889"/>
            <a:ext cx="11926801" cy="50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40047"/>
              </a:lnSpc>
              <a:defRPr sz="21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{{proximos_pasos.mensaje_cierre}}</a:t>
            </a:r>
          </a:p>
        </p:txBody>
      </p:sp>
      <p:pic>
        <p:nvPicPr>
          <p:cNvPr id="403" name="Google Shape;464;p40" descr="Google Shape;464;p4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31624" y="396799"/>
            <a:ext cx="5921841" cy="3305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uniasser_icon_256.png" descr="uniasser_icon_25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43000" y="7675478"/>
            <a:ext cx="4981250" cy="3320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80;p42"/>
          <p:cNvSpPr/>
          <p:nvPr/>
        </p:nvSpPr>
        <p:spPr>
          <a:xfrm>
            <a:off x="964324" y="9629049"/>
            <a:ext cx="2514617" cy="260347"/>
          </a:xfrm>
          <a:prstGeom prst="rect">
            <a:avLst/>
          </a:prstGeom>
          <a:solidFill>
            <a:srgbClr val="004AAD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07" name="Google Shape;483;p42"/>
          <p:cNvSpPr/>
          <p:nvPr/>
        </p:nvSpPr>
        <p:spPr>
          <a:xfrm>
            <a:off x="12169999" y="303564"/>
            <a:ext cx="5898281" cy="3259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03" y="0"/>
                </a:moveTo>
                <a:lnTo>
                  <a:pt x="18697" y="0"/>
                </a:lnTo>
                <a:cubicBezTo>
                  <a:pt x="20300" y="0"/>
                  <a:pt x="21600" y="1147"/>
                  <a:pt x="21600" y="2562"/>
                </a:cubicBezTo>
                <a:lnTo>
                  <a:pt x="21600" y="19038"/>
                </a:lnTo>
                <a:cubicBezTo>
                  <a:pt x="21600" y="19718"/>
                  <a:pt x="21294" y="20369"/>
                  <a:pt x="20750" y="20850"/>
                </a:cubicBezTo>
                <a:cubicBezTo>
                  <a:pt x="20206" y="21330"/>
                  <a:pt x="19467" y="21600"/>
                  <a:pt x="18697" y="21600"/>
                </a:cubicBezTo>
                <a:lnTo>
                  <a:pt x="2903" y="21600"/>
                </a:lnTo>
                <a:cubicBezTo>
                  <a:pt x="2133" y="21600"/>
                  <a:pt x="1394" y="21330"/>
                  <a:pt x="850" y="20850"/>
                </a:cubicBezTo>
                <a:cubicBezTo>
                  <a:pt x="306" y="20369"/>
                  <a:pt x="0" y="19718"/>
                  <a:pt x="0" y="19038"/>
                </a:cubicBezTo>
                <a:lnTo>
                  <a:pt x="0" y="2562"/>
                </a:lnTo>
                <a:cubicBezTo>
                  <a:pt x="0" y="1882"/>
                  <a:pt x="306" y="1231"/>
                  <a:pt x="850" y="750"/>
                </a:cubicBezTo>
                <a:cubicBezTo>
                  <a:pt x="1394" y="270"/>
                  <a:pt x="2133" y="0"/>
                  <a:pt x="2903" y="0"/>
                </a:cubicBezTo>
                <a:close/>
              </a:path>
            </a:pathLst>
          </a:custGeom>
          <a:solidFill>
            <a:srgbClr val="004AAD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8" name="Google Shape;485;p42"/>
          <p:cNvSpPr txBox="1"/>
          <p:nvPr/>
        </p:nvSpPr>
        <p:spPr>
          <a:xfrm>
            <a:off x="896850" y="1112902"/>
            <a:ext cx="58983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39996"/>
              </a:lnSpc>
              <a:defRPr b="1" sz="5300">
                <a:solidFill>
                  <a:srgbClr val="004AAD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NOTICES</a:t>
            </a:r>
          </a:p>
        </p:txBody>
      </p:sp>
      <p:sp>
        <p:nvSpPr>
          <p:cNvPr id="409" name="Google Shape;486;p42"/>
          <p:cNvSpPr txBox="1"/>
          <p:nvPr/>
        </p:nvSpPr>
        <p:spPr>
          <a:xfrm>
            <a:off x="896849" y="300775"/>
            <a:ext cx="5634602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11"/>
              </a:lnSpc>
              <a:defRPr sz="51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SOURCES &amp;</a:t>
            </a:r>
          </a:p>
        </p:txBody>
      </p:sp>
      <p:sp>
        <p:nvSpPr>
          <p:cNvPr id="410" name="Google Shape;487;p42"/>
          <p:cNvSpPr txBox="1"/>
          <p:nvPr/>
        </p:nvSpPr>
        <p:spPr>
          <a:xfrm>
            <a:off x="964324" y="2615800"/>
            <a:ext cx="2976001" cy="5212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spcBef>
                <a:spcPts val="1400"/>
              </a:spcBef>
            </a:pPr>
            <a:endParaRPr b="1" sz="2000">
              <a:latin typeface="Poppins"/>
              <a:ea typeface="Poppins"/>
              <a:cs typeface="Poppins"/>
              <a:sym typeface="Poppins"/>
            </a:endParaRPr>
          </a:p>
          <a:p>
            <a:pPr marL="457200" indent="-355600">
              <a:lnSpc>
                <a:spcPct val="115000"/>
              </a:lnSpc>
              <a:spcBef>
                <a:spcPts val="1200"/>
              </a:spcBef>
              <a:buClr>
                <a:srgbClr val="000000"/>
              </a:buClr>
              <a:buSzPts val="2000"/>
              <a:buFont typeface="Helvetica"/>
              <a:buChar char="●"/>
              <a:defRPr b="1" sz="2000">
                <a:latin typeface="Poppins"/>
                <a:ea typeface="Poppins"/>
                <a:cs typeface="Poppins"/>
                <a:sym typeface="Poppins"/>
              </a:defRPr>
            </a:pPr>
            <a:r>
              <a:t>Internal sources:</a:t>
            </a:r>
            <a:endParaRPr>
              <a:solidFill>
                <a:srgbClr val="188038"/>
              </a:solidFill>
            </a:endParaRPr>
          </a:p>
          <a:p>
            <a:pPr marL="457200" indent="-355600">
              <a:lnSpc>
                <a:spcPct val="115000"/>
              </a:lnSpc>
              <a:buClr>
                <a:srgbClr val="000000"/>
              </a:buClr>
              <a:buSzPts val="2000"/>
              <a:buFont typeface="Helvetica"/>
              <a:buChar char="●"/>
              <a:defRPr b="1" sz="2000">
                <a:latin typeface="Poppins"/>
                <a:ea typeface="Poppins"/>
                <a:cs typeface="Poppins"/>
                <a:sym typeface="Poppins"/>
              </a:defRPr>
            </a:pPr>
            <a:r>
              <a:t>Web references: </a:t>
            </a:r>
          </a:p>
          <a:p>
            <a:pPr indent="457200">
              <a:lnSpc>
                <a:spcPct val="115000"/>
              </a:lnSpc>
              <a:spcBef>
                <a:spcPts val="1200"/>
              </a:spcBef>
            </a:pP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457200">
              <a:lnSpc>
                <a:spcPct val="115000"/>
              </a:lnSpc>
              <a:spcBef>
                <a:spcPts val="1200"/>
              </a:spcBef>
            </a:pP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457200">
              <a:lnSpc>
                <a:spcPct val="115000"/>
              </a:lnSpc>
              <a:spcBef>
                <a:spcPts val="1200"/>
              </a:spcBef>
            </a:pP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marL="457200" indent="-355600">
              <a:lnSpc>
                <a:spcPct val="115000"/>
              </a:lnSpc>
              <a:spcBef>
                <a:spcPts val="1200"/>
              </a:spcBef>
              <a:buClr>
                <a:srgbClr val="000000"/>
              </a:buClr>
              <a:buSzPts val="2000"/>
              <a:buFont typeface="Helvetica"/>
              <a:buChar char="●"/>
              <a:defRPr b="1" sz="2000">
                <a:latin typeface="Poppins"/>
                <a:ea typeface="Poppins"/>
                <a:cs typeface="Poppins"/>
                <a:sym typeface="Poppins"/>
              </a:defRPr>
            </a:pPr>
            <a:r>
              <a:t>Disclaimers: </a:t>
            </a:r>
            <a:endParaRPr>
              <a:solidFill>
                <a:srgbClr val="188038"/>
              </a:solidFill>
            </a:endParaRPr>
          </a:p>
          <a:p>
            <a:pPr indent="457200">
              <a:lnSpc>
                <a:spcPct val="115000"/>
              </a:lnSpc>
              <a:spcBef>
                <a:spcPts val="1200"/>
              </a:spcBef>
              <a:defRPr sz="2000">
                <a:solidFill>
                  <a:srgbClr val="188038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t>    </a:t>
            </a:r>
          </a:p>
          <a:p>
            <a:pPr indent="457200">
              <a:lnSpc>
                <a:spcPct val="115000"/>
              </a:lnSpc>
              <a:spcBef>
                <a:spcPts val="1200"/>
              </a:spcBef>
              <a:defRPr sz="2000">
                <a:solidFill>
                  <a:srgbClr val="188038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t>  </a:t>
            </a:r>
          </a:p>
          <a:p>
            <a:pPr>
              <a:lnSpc>
                <a:spcPct val="115000"/>
              </a:lnSpc>
              <a:spcBef>
                <a:spcPts val="1200"/>
              </a:spcBef>
              <a:defRPr sz="2000">
                <a:latin typeface="Poppins"/>
                <a:ea typeface="Poppins"/>
                <a:cs typeface="Poppins"/>
                <a:sym typeface="Poppins"/>
              </a:defRPr>
            </a:pPr>
            <a:br>
              <a:rPr>
                <a:solidFill>
                  <a:srgbClr val="188038"/>
                </a:solidFill>
              </a:rPr>
            </a:br>
          </a:p>
        </p:txBody>
      </p:sp>
      <p:sp>
        <p:nvSpPr>
          <p:cNvPr id="411" name="Google Shape;489;p42"/>
          <p:cNvSpPr txBox="1"/>
          <p:nvPr/>
        </p:nvSpPr>
        <p:spPr>
          <a:xfrm>
            <a:off x="12585024" y="534074"/>
            <a:ext cx="5123101" cy="2743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defRPr i="1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t>KH Scoring Model: 8 criteria × weight × evidence = 200 points.”</a:t>
            </a:r>
            <a:br/>
            <a:r>
              <a:t> “Only evidence improves score — not intent.</a:t>
            </a:r>
          </a:p>
        </p:txBody>
      </p:sp>
      <p:sp>
        <p:nvSpPr>
          <p:cNvPr id="412" name="Google Shape;490;p42"/>
          <p:cNvSpPr txBox="1"/>
          <p:nvPr/>
        </p:nvSpPr>
        <p:spPr>
          <a:xfrm>
            <a:off x="3940328" y="3132150"/>
            <a:ext cx="12669602" cy="474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sz="1900">
                <a:solidFill>
                  <a:srgbClr val="073763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{{fuentes_internas}}</a:t>
            </a:r>
          </a:p>
        </p:txBody>
      </p:sp>
      <p:sp>
        <p:nvSpPr>
          <p:cNvPr id="413" name="Google Shape;491;p42"/>
          <p:cNvSpPr txBox="1"/>
          <p:nvPr/>
        </p:nvSpPr>
        <p:spPr>
          <a:xfrm>
            <a:off x="3940324" y="3562598"/>
            <a:ext cx="10118702" cy="474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sz="1900">
                <a:solidFill>
                  <a:srgbClr val="073763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{{urls_referencia}}</a:t>
            </a:r>
          </a:p>
        </p:txBody>
      </p:sp>
      <p:sp>
        <p:nvSpPr>
          <p:cNvPr id="414" name="Google Shape;492;p42"/>
          <p:cNvSpPr txBox="1"/>
          <p:nvPr/>
        </p:nvSpPr>
        <p:spPr>
          <a:xfrm>
            <a:off x="3940324" y="5552999"/>
            <a:ext cx="9768601" cy="474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sz="1900">
                <a:solidFill>
                  <a:srgbClr val="073763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{{disclaimers}}</a:t>
            </a:r>
          </a:p>
        </p:txBody>
      </p:sp>
      <p:sp>
        <p:nvSpPr>
          <p:cNvPr id="415" name="Google Shape;493;p42"/>
          <p:cNvSpPr txBox="1"/>
          <p:nvPr/>
        </p:nvSpPr>
        <p:spPr>
          <a:xfrm>
            <a:off x="5258975" y="9394200"/>
            <a:ext cx="9470702" cy="652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sz="31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Note: “Evidence links available on request.”</a:t>
            </a:r>
          </a:p>
        </p:txBody>
      </p:sp>
      <p:pic>
        <p:nvPicPr>
          <p:cNvPr id="416" name="Google Shape;494;p42" descr="Google Shape;494;p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36137" y="3875425"/>
            <a:ext cx="3832126" cy="3832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uniasser_icon_256.png" descr="uniasser_icon_25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40103" y="7728029"/>
            <a:ext cx="4981250" cy="3320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536;p46"/>
          <p:cNvSpPr/>
          <p:nvPr/>
        </p:nvSpPr>
        <p:spPr>
          <a:xfrm>
            <a:off x="-698500" y="3124200"/>
            <a:ext cx="5245137" cy="13327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7" y="0"/>
                </a:moveTo>
                <a:lnTo>
                  <a:pt x="20423" y="0"/>
                </a:lnTo>
                <a:cubicBezTo>
                  <a:pt x="20735" y="0"/>
                  <a:pt x="21035" y="488"/>
                  <a:pt x="21255" y="1357"/>
                </a:cubicBezTo>
                <a:cubicBezTo>
                  <a:pt x="21476" y="2225"/>
                  <a:pt x="21600" y="3404"/>
                  <a:pt x="21600" y="4632"/>
                </a:cubicBezTo>
                <a:lnTo>
                  <a:pt x="21600" y="16968"/>
                </a:lnTo>
                <a:cubicBezTo>
                  <a:pt x="21600" y="18196"/>
                  <a:pt x="21476" y="19375"/>
                  <a:pt x="21255" y="20243"/>
                </a:cubicBezTo>
                <a:cubicBezTo>
                  <a:pt x="21035" y="21112"/>
                  <a:pt x="20735" y="21600"/>
                  <a:pt x="20423" y="21600"/>
                </a:cubicBezTo>
                <a:lnTo>
                  <a:pt x="1177" y="21600"/>
                </a:lnTo>
                <a:cubicBezTo>
                  <a:pt x="865" y="21600"/>
                  <a:pt x="565" y="21112"/>
                  <a:pt x="345" y="20243"/>
                </a:cubicBezTo>
                <a:cubicBezTo>
                  <a:pt x="124" y="19375"/>
                  <a:pt x="0" y="18196"/>
                  <a:pt x="0" y="16968"/>
                </a:cubicBezTo>
                <a:lnTo>
                  <a:pt x="0" y="4632"/>
                </a:lnTo>
                <a:cubicBezTo>
                  <a:pt x="0" y="3404"/>
                  <a:pt x="124" y="2225"/>
                  <a:pt x="345" y="1357"/>
                </a:cubicBezTo>
                <a:cubicBezTo>
                  <a:pt x="565" y="488"/>
                  <a:pt x="865" y="0"/>
                  <a:pt x="1177" y="0"/>
                </a:cubicBezTo>
                <a:close/>
              </a:path>
            </a:pathLst>
          </a:custGeom>
          <a:solidFill>
            <a:srgbClr val="004AAD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0" name="Google Shape;539;p46"/>
          <p:cNvSpPr/>
          <p:nvPr/>
        </p:nvSpPr>
        <p:spPr>
          <a:xfrm>
            <a:off x="13741400" y="3124200"/>
            <a:ext cx="5118135" cy="13327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36" y="0"/>
                </a:moveTo>
                <a:lnTo>
                  <a:pt x="20364" y="0"/>
                </a:lnTo>
                <a:cubicBezTo>
                  <a:pt x="20692" y="0"/>
                  <a:pt x="21006" y="500"/>
                  <a:pt x="21238" y="1390"/>
                </a:cubicBezTo>
                <a:cubicBezTo>
                  <a:pt x="21470" y="2281"/>
                  <a:pt x="21600" y="3488"/>
                  <a:pt x="21600" y="4747"/>
                </a:cubicBezTo>
                <a:lnTo>
                  <a:pt x="21600" y="16853"/>
                </a:lnTo>
                <a:cubicBezTo>
                  <a:pt x="21600" y="19475"/>
                  <a:pt x="21047" y="21600"/>
                  <a:pt x="20364" y="21600"/>
                </a:cubicBezTo>
                <a:lnTo>
                  <a:pt x="1236" y="21600"/>
                </a:lnTo>
                <a:cubicBezTo>
                  <a:pt x="553" y="21600"/>
                  <a:pt x="0" y="19475"/>
                  <a:pt x="0" y="16853"/>
                </a:cubicBezTo>
                <a:lnTo>
                  <a:pt x="0" y="4747"/>
                </a:lnTo>
                <a:cubicBezTo>
                  <a:pt x="0" y="2125"/>
                  <a:pt x="553" y="0"/>
                  <a:pt x="1236" y="0"/>
                </a:cubicBezTo>
                <a:close/>
              </a:path>
            </a:pathLst>
          </a:custGeom>
          <a:solidFill>
            <a:srgbClr val="004AAD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1" name="Google Shape;541;p46"/>
          <p:cNvSpPr txBox="1"/>
          <p:nvPr/>
        </p:nvSpPr>
        <p:spPr>
          <a:xfrm>
            <a:off x="4933296" y="3191597"/>
            <a:ext cx="8421301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39989"/>
              </a:lnSpc>
              <a:defRPr b="1" sz="730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THANK YOU</a:t>
            </a:r>
          </a:p>
        </p:txBody>
      </p:sp>
      <p:sp>
        <p:nvSpPr>
          <p:cNvPr id="422" name="Google Shape;543;p46"/>
          <p:cNvSpPr/>
          <p:nvPr/>
        </p:nvSpPr>
        <p:spPr>
          <a:xfrm>
            <a:off x="7616825" y="6705600"/>
            <a:ext cx="3054372" cy="761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92" y="0"/>
                </a:moveTo>
                <a:lnTo>
                  <a:pt x="18908" y="0"/>
                </a:lnTo>
                <a:cubicBezTo>
                  <a:pt x="19622" y="0"/>
                  <a:pt x="20307" y="1138"/>
                  <a:pt x="20812" y="3163"/>
                </a:cubicBezTo>
                <a:cubicBezTo>
                  <a:pt x="21316" y="5189"/>
                  <a:pt x="21600" y="7936"/>
                  <a:pt x="21600" y="10800"/>
                </a:cubicBezTo>
                <a:cubicBezTo>
                  <a:pt x="21600" y="16765"/>
                  <a:pt x="20395" y="21600"/>
                  <a:pt x="18908" y="21600"/>
                </a:cubicBezTo>
                <a:lnTo>
                  <a:pt x="2692" y="21600"/>
                </a:lnTo>
                <a:cubicBezTo>
                  <a:pt x="1205" y="21600"/>
                  <a:pt x="0" y="16765"/>
                  <a:pt x="0" y="10800"/>
                </a:cubicBezTo>
                <a:cubicBezTo>
                  <a:pt x="0" y="4835"/>
                  <a:pt x="1205" y="0"/>
                  <a:pt x="2692" y="0"/>
                </a:cubicBezTo>
                <a:close/>
              </a:path>
            </a:pathLst>
          </a:custGeom>
          <a:solidFill>
            <a:srgbClr val="004AAD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3" name="Google Shape;545;p46"/>
          <p:cNvSpPr txBox="1"/>
          <p:nvPr/>
        </p:nvSpPr>
        <p:spPr>
          <a:xfrm>
            <a:off x="7347825" y="6846823"/>
            <a:ext cx="359220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40025"/>
              </a:lnSpc>
              <a:defRPr sz="31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VISIT US</a:t>
            </a:r>
          </a:p>
        </p:txBody>
      </p:sp>
      <p:sp>
        <p:nvSpPr>
          <p:cNvPr id="424" name="Google Shape;546;p46"/>
          <p:cNvSpPr/>
          <p:nvPr/>
        </p:nvSpPr>
        <p:spPr>
          <a:xfrm>
            <a:off x="3409362" y="8688896"/>
            <a:ext cx="759904" cy="75990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25" name="Google Shape;547;p46"/>
          <p:cNvSpPr/>
          <p:nvPr/>
        </p:nvSpPr>
        <p:spPr>
          <a:xfrm>
            <a:off x="8105696" y="8659100"/>
            <a:ext cx="762324" cy="76232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26" name="Google Shape;548;p46"/>
          <p:cNvSpPr txBox="1"/>
          <p:nvPr/>
        </p:nvSpPr>
        <p:spPr>
          <a:xfrm>
            <a:off x="9288570" y="8368324"/>
            <a:ext cx="5610601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40000"/>
              </a:lnSpc>
              <a:defRPr sz="33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https://uniasser.com</a:t>
            </a:r>
          </a:p>
          <a:p>
            <a:pPr>
              <a:lnSpc>
                <a:spcPct val="140000"/>
              </a:lnSpc>
              <a:defRPr sz="3300">
                <a:latin typeface="Roboto"/>
                <a:ea typeface="Roboto"/>
                <a:cs typeface="Roboto"/>
                <a:sym typeface="Roboto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info@uniassere.com</a:t>
            </a:r>
          </a:p>
        </p:txBody>
      </p:sp>
      <p:sp>
        <p:nvSpPr>
          <p:cNvPr id="427" name="Google Shape;549;p46"/>
          <p:cNvSpPr txBox="1"/>
          <p:nvPr/>
        </p:nvSpPr>
        <p:spPr>
          <a:xfrm>
            <a:off x="4522475" y="8762273"/>
            <a:ext cx="35004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40000"/>
              </a:lnSpc>
              <a:defRPr sz="3300">
                <a:latin typeface="Roboto"/>
                <a:ea typeface="Roboto"/>
                <a:cs typeface="Roboto"/>
                <a:sym typeface="Roboto"/>
              </a:defRPr>
            </a:pPr>
            <a:r>
              <a:t>+</a:t>
            </a:r>
            <a:r>
              <a:rPr b="1" sz="2600">
                <a:latin typeface="Montserrat"/>
                <a:ea typeface="Montserrat"/>
                <a:cs typeface="Montserrat"/>
                <a:sym typeface="Montserrat"/>
              </a:rPr>
              <a:t>34 722 77 40 75</a:t>
            </a:r>
          </a:p>
        </p:txBody>
      </p:sp>
      <p:pic>
        <p:nvPicPr>
          <p:cNvPr id="428" name="uniasser_icon_256.png" descr="uniasser_icon_25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28104" y="213133"/>
            <a:ext cx="4981250" cy="3320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164;p26"/>
          <p:cNvSpPr/>
          <p:nvPr/>
        </p:nvSpPr>
        <p:spPr>
          <a:xfrm>
            <a:off x="-51831" y="-1"/>
            <a:ext cx="25054562" cy="10287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20" name="Google Shape;165;p26"/>
          <p:cNvSpPr txBox="1"/>
          <p:nvPr/>
        </p:nvSpPr>
        <p:spPr>
          <a:xfrm>
            <a:off x="3852350" y="3712324"/>
            <a:ext cx="1017360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40012"/>
              </a:lnSpc>
              <a:defRPr b="1" sz="4800">
                <a:solidFill>
                  <a:srgbClr val="004AAD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{{startup_name}}</a:t>
            </a:r>
          </a:p>
        </p:txBody>
      </p:sp>
      <p:sp>
        <p:nvSpPr>
          <p:cNvPr id="221" name="Google Shape;167;p26"/>
          <p:cNvSpPr/>
          <p:nvPr/>
        </p:nvSpPr>
        <p:spPr>
          <a:xfrm>
            <a:off x="-1130300" y="4057750"/>
            <a:ext cx="3086120" cy="2171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00" y="0"/>
                </a:moveTo>
                <a:cubicBezTo>
                  <a:pt x="19182" y="0"/>
                  <a:pt x="21600" y="4835"/>
                  <a:pt x="21600" y="10800"/>
                </a:cubicBezTo>
                <a:cubicBezTo>
                  <a:pt x="21600" y="16765"/>
                  <a:pt x="19182" y="21600"/>
                  <a:pt x="16200" y="21600"/>
                </a:cubicBezTo>
                <a:lnTo>
                  <a:pt x="5400" y="21600"/>
                </a:lnTo>
                <a:cubicBezTo>
                  <a:pt x="2418" y="21600"/>
                  <a:pt x="0" y="16765"/>
                  <a:pt x="0" y="10800"/>
                </a:cubicBezTo>
                <a:cubicBezTo>
                  <a:pt x="0" y="4835"/>
                  <a:pt x="2418" y="0"/>
                  <a:pt x="5400" y="0"/>
                </a:cubicBezTo>
                <a:close/>
              </a:path>
            </a:pathLst>
          </a:custGeom>
          <a:solidFill>
            <a:srgbClr val="004AAD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" name="Google Shape;169;p26"/>
          <p:cNvSpPr txBox="1"/>
          <p:nvPr/>
        </p:nvSpPr>
        <p:spPr>
          <a:xfrm>
            <a:off x="3904901" y="1190292"/>
            <a:ext cx="50628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39996"/>
              </a:lnSpc>
              <a:defRPr b="1" sz="530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BUSINESS </a:t>
            </a:r>
          </a:p>
        </p:txBody>
      </p:sp>
      <p:sp>
        <p:nvSpPr>
          <p:cNvPr id="223" name="Google Shape;170;p26"/>
          <p:cNvSpPr txBox="1"/>
          <p:nvPr/>
        </p:nvSpPr>
        <p:spPr>
          <a:xfrm>
            <a:off x="3852350" y="5158475"/>
            <a:ext cx="3086101" cy="2850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40018"/>
              </a:lnSpc>
              <a:defRPr b="1" sz="280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t>Sector:</a:t>
            </a:r>
            <a:r>
              <a:rPr b="0"/>
              <a:t> </a:t>
            </a:r>
          </a:p>
          <a:p>
            <a:pPr algn="ctr">
              <a:lnSpc>
                <a:spcPct val="140018"/>
              </a:lnSpc>
              <a:defRPr b="1" sz="280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t>CEO</a:t>
            </a:r>
            <a:r>
              <a:rPr b="0"/>
              <a:t>: </a:t>
            </a:r>
          </a:p>
          <a:p>
            <a:pPr algn="ctr">
              <a:lnSpc>
                <a:spcPct val="140018"/>
              </a:lnSpc>
              <a:defRPr b="1" sz="280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t>Investment: </a:t>
            </a:r>
          </a:p>
          <a:p>
            <a:pPr algn="ctr">
              <a:lnSpc>
                <a:spcPct val="140018"/>
              </a:lnSpc>
              <a:defRPr b="1" sz="280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t>Currency:</a:t>
            </a:r>
          </a:p>
          <a:p>
            <a:pPr algn="ctr">
              <a:lnSpc>
                <a:spcPct val="140018"/>
              </a:lnSpc>
              <a:defRPr b="1" sz="280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t>Date:</a:t>
            </a:r>
          </a:p>
        </p:txBody>
      </p:sp>
      <p:sp>
        <p:nvSpPr>
          <p:cNvPr id="224" name="Google Shape;172;p26"/>
          <p:cNvSpPr/>
          <p:nvPr/>
        </p:nvSpPr>
        <p:spPr>
          <a:xfrm>
            <a:off x="16467343" y="4057750"/>
            <a:ext cx="3086121" cy="2171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00" y="0"/>
                </a:moveTo>
                <a:cubicBezTo>
                  <a:pt x="19182" y="0"/>
                  <a:pt x="21600" y="4835"/>
                  <a:pt x="21600" y="10800"/>
                </a:cubicBezTo>
                <a:cubicBezTo>
                  <a:pt x="21600" y="16765"/>
                  <a:pt x="19182" y="21600"/>
                  <a:pt x="16200" y="21600"/>
                </a:cubicBezTo>
                <a:lnTo>
                  <a:pt x="5400" y="21600"/>
                </a:lnTo>
                <a:cubicBezTo>
                  <a:pt x="2418" y="21600"/>
                  <a:pt x="0" y="16765"/>
                  <a:pt x="0" y="10800"/>
                </a:cubicBezTo>
                <a:cubicBezTo>
                  <a:pt x="0" y="4835"/>
                  <a:pt x="2418" y="0"/>
                  <a:pt x="5400" y="0"/>
                </a:cubicBezTo>
                <a:close/>
              </a:path>
            </a:pathLst>
          </a:custGeom>
          <a:solidFill>
            <a:srgbClr val="004AAD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5" name="Google Shape;174;p26"/>
          <p:cNvSpPr txBox="1"/>
          <p:nvPr/>
        </p:nvSpPr>
        <p:spPr>
          <a:xfrm>
            <a:off x="8208376" y="870042"/>
            <a:ext cx="6987901" cy="1427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40012"/>
              </a:lnSpc>
              <a:defRPr sz="8200">
                <a:solidFill>
                  <a:srgbClr val="004AAD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Analyzer</a:t>
            </a:r>
          </a:p>
        </p:txBody>
      </p:sp>
      <p:sp>
        <p:nvSpPr>
          <p:cNvPr id="226" name="Google Shape;177;p26"/>
          <p:cNvSpPr txBox="1"/>
          <p:nvPr/>
        </p:nvSpPr>
        <p:spPr>
          <a:xfrm>
            <a:off x="4200850" y="8600799"/>
            <a:ext cx="12459001" cy="1765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74650">
              <a:lnSpc>
                <a:spcPct val="115000"/>
              </a:lnSpc>
              <a:spcBef>
                <a:spcPts val="1200"/>
              </a:spcBef>
              <a:buClr>
                <a:srgbClr val="000000"/>
              </a:buClr>
              <a:buSzPts val="2300"/>
              <a:buFont typeface="Helvetica"/>
              <a:buChar char="●"/>
              <a:defRPr i="1" sz="2300">
                <a:latin typeface="Poppins"/>
                <a:ea typeface="Poppins"/>
                <a:cs typeface="Poppins"/>
                <a:sym typeface="Poppins"/>
              </a:defRPr>
            </a:pPr>
            <a:r>
              <a:t>“Confidential — Do not distribute”</a:t>
            </a:r>
            <a:r>
              <a:rPr i="0"/>
              <a:t> (gris 14 pt)</a:t>
            </a:r>
          </a:p>
          <a:p>
            <a:pPr marL="457200" indent="-374650">
              <a:lnSpc>
                <a:spcPct val="115000"/>
              </a:lnSpc>
              <a:buClr>
                <a:srgbClr val="000000"/>
              </a:buClr>
              <a:buSzPts val="2300"/>
              <a:buFont typeface="Helvetica"/>
              <a:buChar char="●"/>
              <a:defRPr i="1" sz="2300">
                <a:latin typeface="Poppins"/>
                <a:ea typeface="Poppins"/>
                <a:cs typeface="Poppins"/>
                <a:sym typeface="Poppins"/>
              </a:defRPr>
            </a:pPr>
            <a:r>
              <a:t>“Prepared by KH Holdings — Strategic Advisory for High-Growth Startups”</a:t>
            </a:r>
          </a:p>
          <a:p>
            <a:pPr marL="457200" indent="-374650">
              <a:lnSpc>
                <a:spcPct val="115000"/>
              </a:lnSpc>
              <a:buClr>
                <a:srgbClr val="000000"/>
              </a:buClr>
              <a:buSzPts val="2300"/>
              <a:buFont typeface="Helvetica"/>
              <a:buChar char="●"/>
              <a:defRPr i="1" sz="2300">
                <a:latin typeface="Poppins"/>
                <a:ea typeface="Poppins"/>
                <a:cs typeface="Poppins"/>
                <a:sym typeface="Poppins"/>
              </a:defRPr>
            </a:pPr>
            <a:r>
              <a:t>“Empowering founders to raise, scale, and close faster.”</a:t>
            </a:r>
            <a:br/>
          </a:p>
        </p:txBody>
      </p:sp>
      <p:sp>
        <p:nvSpPr>
          <p:cNvPr id="227" name="Google Shape;178;p26"/>
          <p:cNvSpPr txBox="1"/>
          <p:nvPr/>
        </p:nvSpPr>
        <p:spPr>
          <a:xfrm>
            <a:off x="6756699" y="5066074"/>
            <a:ext cx="11437502" cy="3033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40018"/>
              </a:lnSpc>
              <a:defRPr sz="280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t>{{Sector}} · </a:t>
            </a:r>
          </a:p>
          <a:p>
            <a:pPr>
              <a:lnSpc>
                <a:spcPct val="140018"/>
              </a:lnSpc>
              <a:defRPr sz="280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t>{{CEO}} </a:t>
            </a:r>
          </a:p>
          <a:p>
            <a:pPr>
              <a:lnSpc>
                <a:spcPct val="140018"/>
              </a:lnSpc>
              <a:defRPr sz="280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t>{{inversion_requerida}} · </a:t>
            </a:r>
          </a:p>
          <a:p>
            <a:pPr>
              <a:lnSpc>
                <a:spcPct val="140018"/>
              </a:lnSpc>
              <a:defRPr sz="280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t>{{moneda}}</a:t>
            </a:r>
          </a:p>
          <a:p>
            <a:pPr>
              <a:lnSpc>
                <a:spcPct val="140018"/>
              </a:lnSpc>
              <a:defRPr sz="280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t>{{day}}</a:t>
            </a:r>
          </a:p>
        </p:txBody>
      </p:sp>
      <p:pic>
        <p:nvPicPr>
          <p:cNvPr id="228" name="uniasser_icon_256.png" descr="uniasser_icon_25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83138" y="265685"/>
            <a:ext cx="4981250" cy="3320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183;p27"/>
          <p:cNvSpPr/>
          <p:nvPr/>
        </p:nvSpPr>
        <p:spPr>
          <a:xfrm>
            <a:off x="-1103587" y="-1"/>
            <a:ext cx="25100283" cy="10287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31" name="Google Shape;193;p27"/>
          <p:cNvSpPr txBox="1"/>
          <p:nvPr/>
        </p:nvSpPr>
        <p:spPr>
          <a:xfrm>
            <a:off x="11668475" y="163924"/>
            <a:ext cx="6010501" cy="3205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b="1" sz="2800">
                <a:latin typeface="Nunito"/>
                <a:ea typeface="Nunito"/>
                <a:cs typeface="Nunito"/>
                <a:sym typeface="Nunito"/>
              </a:defRPr>
            </a:pPr>
            <a:r>
              <a:t>Whether we work together or not, </a:t>
            </a:r>
            <a:r>
              <a:rPr b="0"/>
              <a:t>this proposal gives you insights worth reading.</a:t>
            </a:r>
          </a:p>
          <a:p>
            <a:pPr>
              <a:defRPr b="1" sz="2800">
                <a:latin typeface="Nunito"/>
                <a:ea typeface="Nunito"/>
                <a:cs typeface="Nunito"/>
                <a:sym typeface="Nunito"/>
              </a:defRPr>
            </a:pPr>
            <a:br/>
            <a:r>
              <a:t>We analyzed your sector </a:t>
            </a:r>
            <a:r>
              <a:rPr b="0"/>
              <a:t>to show exactly where value and differentiation can scale fast</a:t>
            </a:r>
          </a:p>
        </p:txBody>
      </p:sp>
      <p:grpSp>
        <p:nvGrpSpPr>
          <p:cNvPr id="234" name="Galería de imágenes"/>
          <p:cNvGrpSpPr/>
          <p:nvPr/>
        </p:nvGrpSpPr>
        <p:grpSpPr>
          <a:xfrm>
            <a:off x="12955437" y="3811005"/>
            <a:ext cx="3764770" cy="5666048"/>
            <a:chOff x="0" y="0"/>
            <a:chExt cx="3764769" cy="5666047"/>
          </a:xfrm>
        </p:grpSpPr>
        <p:pic>
          <p:nvPicPr>
            <p:cNvPr id="232" name="Consultores Scale-up en tamaño mediano.jpeg" descr="Consultores Scale-up en tamaño mediano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3350" r="0" b="3350"/>
            <a:stretch>
              <a:fillRect/>
            </a:stretch>
          </p:blipFill>
          <p:spPr>
            <a:xfrm>
              <a:off x="0" y="0"/>
              <a:ext cx="3764770" cy="5240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3" name="Pie de foto"/>
            <p:cNvSpPr/>
            <p:nvPr/>
          </p:nvSpPr>
          <p:spPr>
            <a:xfrm>
              <a:off x="0" y="5316264"/>
              <a:ext cx="3764770" cy="3497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/>
              <a:r>
                <a:t>Pie de foto</a:t>
              </a:r>
            </a:p>
          </p:txBody>
        </p:sp>
      </p:grpSp>
      <p:pic>
        <p:nvPicPr>
          <p:cNvPr id="235" name="uniasser_icon_256.png" descr="uniasser_icon_25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82311" y="-259832"/>
            <a:ext cx="4981250" cy="3320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Equipo Senior Uniasser.png" descr="Equipo Senior Uniasser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85196" y="3001797"/>
            <a:ext cx="9094258" cy="60628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08;p28"/>
          <p:cNvSpPr/>
          <p:nvPr/>
        </p:nvSpPr>
        <p:spPr>
          <a:xfrm>
            <a:off x="1028700" y="9182374"/>
            <a:ext cx="2514616" cy="260347"/>
          </a:xfrm>
          <a:prstGeom prst="rect">
            <a:avLst/>
          </a:prstGeom>
          <a:solidFill>
            <a:srgbClr val="004AAD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39" name="Google Shape;210;p28"/>
          <p:cNvSpPr/>
          <p:nvPr/>
        </p:nvSpPr>
        <p:spPr>
          <a:xfrm>
            <a:off x="12776834" y="4610930"/>
            <a:ext cx="5238751" cy="523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800"/>
                </a:moveTo>
                <a:cubicBezTo>
                  <a:pt x="21600" y="4834"/>
                  <a:pt x="16766" y="0"/>
                  <a:pt x="10800" y="0"/>
                </a:cubicBezTo>
                <a:lnTo>
                  <a:pt x="0" y="0"/>
                </a:lnTo>
                <a:lnTo>
                  <a:pt x="0" y="10800"/>
                </a:lnTo>
                <a:cubicBezTo>
                  <a:pt x="0" y="16766"/>
                  <a:pt x="4834" y="21600"/>
                  <a:pt x="10800" y="21600"/>
                </a:cubicBezTo>
                <a:cubicBezTo>
                  <a:pt x="16766" y="21600"/>
                  <a:pt x="21600" y="16766"/>
                  <a:pt x="21600" y="1080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0" name="Google Shape;211;p28"/>
          <p:cNvSpPr txBox="1"/>
          <p:nvPr/>
        </p:nvSpPr>
        <p:spPr>
          <a:xfrm>
            <a:off x="1028700" y="1681175"/>
            <a:ext cx="63876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39996"/>
              </a:lnSpc>
              <a:defRPr sz="5300">
                <a:solidFill>
                  <a:srgbClr val="004AAD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Our commitment</a:t>
            </a:r>
          </a:p>
        </p:txBody>
      </p:sp>
      <p:grpSp>
        <p:nvGrpSpPr>
          <p:cNvPr id="243" name="Google Shape;212;p28"/>
          <p:cNvGrpSpPr/>
          <p:nvPr/>
        </p:nvGrpSpPr>
        <p:grpSpPr>
          <a:xfrm>
            <a:off x="7416165" y="429699"/>
            <a:ext cx="5238751" cy="5238751"/>
            <a:chOff x="0" y="0"/>
            <a:chExt cx="5238750" cy="5238750"/>
          </a:xfrm>
        </p:grpSpPr>
        <p:sp>
          <p:nvSpPr>
            <p:cNvPr id="241" name="Figura"/>
            <p:cNvSpPr/>
            <p:nvPr/>
          </p:nvSpPr>
          <p:spPr>
            <a:xfrm>
              <a:off x="-1" y="-1"/>
              <a:ext cx="5238751" cy="523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16766"/>
                    <a:pt x="4834" y="21600"/>
                    <a:pt x="10800" y="21600"/>
                  </a:cubicBezTo>
                  <a:lnTo>
                    <a:pt x="21600" y="21600"/>
                  </a:lnTo>
                  <a:lnTo>
                    <a:pt x="21600" y="10800"/>
                  </a:lnTo>
                  <a:cubicBezTo>
                    <a:pt x="21600" y="4834"/>
                    <a:pt x="16766" y="0"/>
                    <a:pt x="10800" y="0"/>
                  </a:cubicBezTo>
                  <a:cubicBezTo>
                    <a:pt x="4834" y="0"/>
                    <a:pt x="0" y="4834"/>
                    <a:pt x="0" y="10800"/>
                  </a:cubicBezTo>
                  <a:close/>
                </a:path>
              </a:pathLst>
            </a:custGeom>
            <a:solidFill>
              <a:srgbClr val="004A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1200"/>
                </a:spcBef>
                <a:defRPr sz="37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</a:p>
          </p:txBody>
        </p:sp>
        <p:sp>
          <p:nvSpPr>
            <p:cNvPr id="242" name="You’ll see decision-grade insights, ROI and timelines in 12 slides"/>
            <p:cNvSpPr txBox="1"/>
            <p:nvPr/>
          </p:nvSpPr>
          <p:spPr>
            <a:xfrm>
              <a:off x="0" y="1668795"/>
              <a:ext cx="5238750" cy="1901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indent="457200" algn="ctr">
                <a:lnSpc>
                  <a:spcPct val="115000"/>
                </a:lnSpc>
                <a:spcBef>
                  <a:spcPts val="1200"/>
                </a:spcBef>
                <a:defRPr i="1" sz="34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defRPr>
              </a:lvl1pPr>
            </a:lstStyle>
            <a:p>
              <a:pPr/>
              <a:r>
                <a:t>You’ll see decision-grade insights, ROI and timelines in 12 slides</a:t>
              </a:r>
            </a:p>
          </p:txBody>
        </p:sp>
      </p:grpSp>
      <p:sp>
        <p:nvSpPr>
          <p:cNvPr id="244" name="Google Shape;213;p28"/>
          <p:cNvSpPr txBox="1"/>
          <p:nvPr/>
        </p:nvSpPr>
        <p:spPr>
          <a:xfrm>
            <a:off x="1028700" y="914400"/>
            <a:ext cx="6387601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11"/>
              </a:lnSpc>
              <a:defRPr sz="51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Read This First</a:t>
            </a:r>
          </a:p>
        </p:txBody>
      </p:sp>
      <p:sp>
        <p:nvSpPr>
          <p:cNvPr id="245" name="Google Shape;214;p28"/>
          <p:cNvSpPr txBox="1"/>
          <p:nvPr/>
        </p:nvSpPr>
        <p:spPr>
          <a:xfrm>
            <a:off x="956099" y="3179374"/>
            <a:ext cx="6532800" cy="2245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47"/>
              </a:lnSpc>
              <a:defRPr sz="28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Whether we work together or not, we analyzed your sector to show exactly where value and differentiation can scale fast.</a:t>
            </a:r>
          </a:p>
        </p:txBody>
      </p:sp>
      <p:sp>
        <p:nvSpPr>
          <p:cNvPr id="246" name="Google Shape;216;p28"/>
          <p:cNvSpPr txBox="1"/>
          <p:nvPr/>
        </p:nvSpPr>
        <p:spPr>
          <a:xfrm>
            <a:off x="12935149" y="5371650"/>
            <a:ext cx="4048502" cy="3251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indent="457200" algn="ctr">
              <a:lnSpc>
                <a:spcPct val="115000"/>
              </a:lnSpc>
              <a:spcBef>
                <a:spcPts val="1200"/>
              </a:spcBef>
              <a:defRPr i="1" sz="3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t>Our goal: make you investor-ready, not presentation-</a:t>
            </a:r>
          </a:p>
          <a:p>
            <a:pPr indent="457200" algn="ctr">
              <a:lnSpc>
                <a:spcPct val="115000"/>
              </a:lnSpc>
              <a:spcBef>
                <a:spcPts val="1200"/>
              </a:spcBef>
              <a:defRPr i="1" sz="3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t>ready.</a:t>
            </a:r>
          </a:p>
        </p:txBody>
      </p:sp>
      <p:sp>
        <p:nvSpPr>
          <p:cNvPr id="247" name="Google Shape;217;p28"/>
          <p:cNvSpPr txBox="1"/>
          <p:nvPr/>
        </p:nvSpPr>
        <p:spPr>
          <a:xfrm>
            <a:off x="1028700" y="7594699"/>
            <a:ext cx="11748000" cy="1302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i="1" sz="34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This framework has powered 70 + startups → €120 M raised through our 3-phase model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23;p29"/>
          <p:cNvSpPr/>
          <p:nvPr/>
        </p:nvSpPr>
        <p:spPr>
          <a:xfrm>
            <a:off x="-129801" y="3105242"/>
            <a:ext cx="18169600" cy="1053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2" y="0"/>
                </a:moveTo>
                <a:lnTo>
                  <a:pt x="21508" y="0"/>
                </a:lnTo>
                <a:cubicBezTo>
                  <a:pt x="21533" y="0"/>
                  <a:pt x="21556" y="90"/>
                  <a:pt x="21573" y="251"/>
                </a:cubicBezTo>
                <a:cubicBezTo>
                  <a:pt x="21590" y="412"/>
                  <a:pt x="21600" y="631"/>
                  <a:pt x="21600" y="858"/>
                </a:cubicBezTo>
                <a:lnTo>
                  <a:pt x="21600" y="20742"/>
                </a:lnTo>
                <a:cubicBezTo>
                  <a:pt x="21600" y="21216"/>
                  <a:pt x="21559" y="21600"/>
                  <a:pt x="21508" y="21600"/>
                </a:cubicBezTo>
                <a:lnTo>
                  <a:pt x="92" y="21600"/>
                </a:lnTo>
                <a:cubicBezTo>
                  <a:pt x="67" y="21600"/>
                  <a:pt x="44" y="21510"/>
                  <a:pt x="27" y="21349"/>
                </a:cubicBezTo>
                <a:cubicBezTo>
                  <a:pt x="10" y="21188"/>
                  <a:pt x="0" y="20969"/>
                  <a:pt x="0" y="20742"/>
                </a:cubicBezTo>
                <a:lnTo>
                  <a:pt x="0" y="858"/>
                </a:lnTo>
                <a:cubicBezTo>
                  <a:pt x="0" y="631"/>
                  <a:pt x="10" y="412"/>
                  <a:pt x="27" y="251"/>
                </a:cubicBezTo>
                <a:cubicBezTo>
                  <a:pt x="44" y="90"/>
                  <a:pt x="67" y="0"/>
                  <a:pt x="92" y="0"/>
                </a:cubicBezTo>
                <a:close/>
              </a:path>
            </a:pathLst>
          </a:custGeom>
          <a:solidFill>
            <a:srgbClr val="004AAD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225;p29"/>
          <p:cNvSpPr txBox="1"/>
          <p:nvPr/>
        </p:nvSpPr>
        <p:spPr>
          <a:xfrm>
            <a:off x="3200128" y="497899"/>
            <a:ext cx="14448545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39985"/>
              </a:lnSpc>
              <a:defRPr sz="560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OUR 3-PHASE PATH TO FUNDING</a:t>
            </a:r>
          </a:p>
        </p:txBody>
      </p:sp>
      <p:sp>
        <p:nvSpPr>
          <p:cNvPr id="251" name="Google Shape;226;p29"/>
          <p:cNvSpPr txBox="1"/>
          <p:nvPr/>
        </p:nvSpPr>
        <p:spPr>
          <a:xfrm>
            <a:off x="12438" y="3247850"/>
            <a:ext cx="649740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39985"/>
              </a:lnSpc>
              <a:defRPr b="1" sz="4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Analysis &amp; Structuring</a:t>
            </a:r>
          </a:p>
        </p:txBody>
      </p:sp>
      <p:sp>
        <p:nvSpPr>
          <p:cNvPr id="252" name="Google Shape;227;p29"/>
          <p:cNvSpPr txBox="1"/>
          <p:nvPr/>
        </p:nvSpPr>
        <p:spPr>
          <a:xfrm>
            <a:off x="6864287" y="3197299"/>
            <a:ext cx="42477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39985"/>
              </a:lnSpc>
              <a:defRPr b="1" sz="5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Materials</a:t>
            </a:r>
          </a:p>
        </p:txBody>
      </p:sp>
      <p:sp>
        <p:nvSpPr>
          <p:cNvPr id="253" name="Google Shape;228;p29"/>
          <p:cNvSpPr txBox="1"/>
          <p:nvPr/>
        </p:nvSpPr>
        <p:spPr>
          <a:xfrm>
            <a:off x="12485390" y="3197299"/>
            <a:ext cx="42477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39985"/>
              </a:lnSpc>
              <a:defRPr b="1" sz="5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Placement</a:t>
            </a:r>
          </a:p>
        </p:txBody>
      </p:sp>
      <p:sp>
        <p:nvSpPr>
          <p:cNvPr id="254" name="Google Shape;229;p29"/>
          <p:cNvSpPr txBox="1"/>
          <p:nvPr/>
        </p:nvSpPr>
        <p:spPr>
          <a:xfrm>
            <a:off x="128890" y="4631625"/>
            <a:ext cx="5622302" cy="405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40018"/>
              </a:lnSpc>
              <a:defRPr sz="280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t>Soft Due Diligence (required by funds): We analyze your potential and align it with the market. We turn ideas into a robust business plan and a defensible valuation.</a:t>
            </a:r>
          </a:p>
          <a:p>
            <a:pPr algn="ctr">
              <a:lnSpc>
                <a:spcPct val="140018"/>
              </a:lnSpc>
            </a:pPr>
            <a:endParaRPr sz="2800">
              <a:solidFill>
                <a:srgbClr val="30364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55" name="Logos KHH Unidos.pngGoogle Shape;230;p29" descr="Logos KHH Unidos.pngGoogle Shape;230;p2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9570" y="318925"/>
            <a:ext cx="2643750" cy="1639500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Google Shape;231;p29"/>
          <p:cNvSpPr txBox="1"/>
          <p:nvPr/>
        </p:nvSpPr>
        <p:spPr>
          <a:xfrm>
            <a:off x="3053325" y="1844275"/>
            <a:ext cx="12965701" cy="690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lnSpc>
                <a:spcPct val="115000"/>
              </a:lnSpc>
              <a:spcBef>
                <a:spcPts val="1200"/>
              </a:spcBef>
              <a:defRPr i="1" sz="33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Investor-Ready, Not Just Presentation-Ready</a:t>
            </a:r>
          </a:p>
        </p:txBody>
      </p:sp>
      <p:sp>
        <p:nvSpPr>
          <p:cNvPr id="257" name="Google Shape;232;p29"/>
          <p:cNvSpPr txBox="1"/>
          <p:nvPr/>
        </p:nvSpPr>
        <p:spPr>
          <a:xfrm>
            <a:off x="6327890" y="4631625"/>
            <a:ext cx="5622302" cy="405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40018"/>
              </a:lnSpc>
              <a:defRPr sz="280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We translate your value into the “investor language.” We create the Investor Pitch Deck and One-Pager designed to spark interest, not to bore with technicalities. And we create and fill Data Room.</a:t>
            </a:r>
            <a:endParaRPr b="1"/>
          </a:p>
        </p:txBody>
      </p:sp>
      <p:sp>
        <p:nvSpPr>
          <p:cNvPr id="258" name="Google Shape;233;p29"/>
          <p:cNvSpPr txBox="1"/>
          <p:nvPr/>
        </p:nvSpPr>
        <p:spPr>
          <a:xfrm>
            <a:off x="12295361" y="4631625"/>
            <a:ext cx="5980201" cy="3454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40018"/>
              </a:lnSpc>
              <a:defRPr sz="280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We execute the roadshow: we present the opportunity to qualified funds and investors, manage the Q&amp;A, and lead the LOI (Letter of Intent) negotiation through to closing.</a:t>
            </a:r>
          </a:p>
        </p:txBody>
      </p:sp>
      <p:sp>
        <p:nvSpPr>
          <p:cNvPr id="259" name="Google Shape;234;p29"/>
          <p:cNvSpPr txBox="1"/>
          <p:nvPr/>
        </p:nvSpPr>
        <p:spPr>
          <a:xfrm>
            <a:off x="128900" y="8902624"/>
            <a:ext cx="5322900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lnSpc>
                <a:spcPct val="140018"/>
              </a:lnSpc>
              <a:defRPr b="1" sz="280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Result: A clear strategy.</a:t>
            </a:r>
          </a:p>
        </p:txBody>
      </p:sp>
      <p:sp>
        <p:nvSpPr>
          <p:cNvPr id="260" name="Google Shape;235;p29"/>
          <p:cNvSpPr txBox="1"/>
          <p:nvPr/>
        </p:nvSpPr>
        <p:spPr>
          <a:xfrm>
            <a:off x="6627300" y="8902624"/>
            <a:ext cx="53229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lnSpc>
                <a:spcPct val="140018"/>
              </a:lnSpc>
              <a:defRPr b="1" sz="280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Result: High-impact tools.</a:t>
            </a:r>
          </a:p>
        </p:txBody>
      </p:sp>
      <p:sp>
        <p:nvSpPr>
          <p:cNvPr id="261" name="Google Shape;236;p29"/>
          <p:cNvSpPr txBox="1"/>
          <p:nvPr/>
        </p:nvSpPr>
        <p:spPr>
          <a:xfrm>
            <a:off x="12474299" y="8904124"/>
            <a:ext cx="5622302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lnSpc>
                <a:spcPct val="140018"/>
              </a:lnSpc>
              <a:defRPr b="1" sz="280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Result: Secured funding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59;p31"/>
          <p:cNvSpPr/>
          <p:nvPr/>
        </p:nvSpPr>
        <p:spPr>
          <a:xfrm>
            <a:off x="10903700" y="27"/>
            <a:ext cx="7384326" cy="10287067"/>
          </a:xfrm>
          <a:prstGeom prst="rect">
            <a:avLst/>
          </a:prstGeom>
          <a:solidFill>
            <a:srgbClr val="004AAD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64" name="Google Shape;262;p31"/>
          <p:cNvSpPr/>
          <p:nvPr/>
        </p:nvSpPr>
        <p:spPr>
          <a:xfrm>
            <a:off x="9316332" y="1536303"/>
            <a:ext cx="1868303" cy="1868303"/>
          </a:xfrm>
          <a:prstGeom prst="ellipse">
            <a:avLst/>
          </a:prstGeom>
          <a:solidFill>
            <a:srgbClr val="E5E5E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265;p31"/>
          <p:cNvSpPr/>
          <p:nvPr/>
        </p:nvSpPr>
        <p:spPr>
          <a:xfrm>
            <a:off x="9316332" y="4139841"/>
            <a:ext cx="1868303" cy="1868303"/>
          </a:xfrm>
          <a:prstGeom prst="ellipse">
            <a:avLst/>
          </a:prstGeom>
          <a:solidFill>
            <a:srgbClr val="E5E5E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268;p31"/>
          <p:cNvSpPr/>
          <p:nvPr/>
        </p:nvSpPr>
        <p:spPr>
          <a:xfrm>
            <a:off x="9316332" y="6741531"/>
            <a:ext cx="1868303" cy="1868303"/>
          </a:xfrm>
          <a:prstGeom prst="ellipse">
            <a:avLst/>
          </a:prstGeom>
          <a:solidFill>
            <a:srgbClr val="E5E5E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271;p31"/>
          <p:cNvSpPr/>
          <p:nvPr/>
        </p:nvSpPr>
        <p:spPr>
          <a:xfrm>
            <a:off x="-970541" y="2006345"/>
            <a:ext cx="1601943" cy="6466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3664" y="0"/>
                  <a:pt x="16411" y="282"/>
                  <a:pt x="18437" y="784"/>
                </a:cubicBezTo>
                <a:cubicBezTo>
                  <a:pt x="20462" y="1285"/>
                  <a:pt x="21600" y="1966"/>
                  <a:pt x="21600" y="2675"/>
                </a:cubicBezTo>
                <a:lnTo>
                  <a:pt x="21600" y="18925"/>
                </a:lnTo>
                <a:cubicBezTo>
                  <a:pt x="21600" y="19634"/>
                  <a:pt x="20462" y="20315"/>
                  <a:pt x="18437" y="20816"/>
                </a:cubicBezTo>
                <a:cubicBezTo>
                  <a:pt x="16411" y="21318"/>
                  <a:pt x="13664" y="21600"/>
                  <a:pt x="10800" y="21600"/>
                </a:cubicBezTo>
                <a:cubicBezTo>
                  <a:pt x="7936" y="21600"/>
                  <a:pt x="5189" y="21318"/>
                  <a:pt x="3163" y="20816"/>
                </a:cubicBezTo>
                <a:cubicBezTo>
                  <a:pt x="1138" y="20315"/>
                  <a:pt x="0" y="19634"/>
                  <a:pt x="0" y="18925"/>
                </a:cubicBezTo>
                <a:lnTo>
                  <a:pt x="0" y="2675"/>
                </a:lnTo>
                <a:cubicBezTo>
                  <a:pt x="0" y="1966"/>
                  <a:pt x="1138" y="1285"/>
                  <a:pt x="3163" y="784"/>
                </a:cubicBezTo>
                <a:cubicBezTo>
                  <a:pt x="5189" y="282"/>
                  <a:pt x="7936" y="0"/>
                  <a:pt x="10800" y="0"/>
                </a:cubicBezTo>
                <a:close/>
              </a:path>
            </a:pathLst>
          </a:custGeom>
          <a:solidFill>
            <a:srgbClr val="004AAD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273;p31"/>
          <p:cNvSpPr txBox="1"/>
          <p:nvPr/>
        </p:nvSpPr>
        <p:spPr>
          <a:xfrm>
            <a:off x="11907800" y="318925"/>
            <a:ext cx="58995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ct val="140013"/>
              </a:lnSpc>
              <a:defRPr sz="5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One-Slide Thesis</a:t>
            </a:r>
          </a:p>
        </p:txBody>
      </p:sp>
      <p:sp>
        <p:nvSpPr>
          <p:cNvPr id="269" name="Google Shape;274;p31"/>
          <p:cNvSpPr txBox="1"/>
          <p:nvPr/>
        </p:nvSpPr>
        <p:spPr>
          <a:xfrm>
            <a:off x="13173499" y="1233624"/>
            <a:ext cx="46338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ct val="139995"/>
              </a:lnSpc>
              <a:defRPr b="1" sz="4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ALWAYS</a:t>
            </a:r>
          </a:p>
        </p:txBody>
      </p:sp>
      <p:sp>
        <p:nvSpPr>
          <p:cNvPr id="270" name="Google Shape;275;p31"/>
          <p:cNvSpPr txBox="1"/>
          <p:nvPr/>
        </p:nvSpPr>
        <p:spPr>
          <a:xfrm>
            <a:off x="9431048" y="1831021"/>
            <a:ext cx="163890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40010"/>
              </a:lnSpc>
              <a:defRPr sz="7800"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71" name="Google Shape;276;p31"/>
          <p:cNvSpPr txBox="1"/>
          <p:nvPr/>
        </p:nvSpPr>
        <p:spPr>
          <a:xfrm>
            <a:off x="9431048" y="4425034"/>
            <a:ext cx="163890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40010"/>
              </a:lnSpc>
              <a:defRPr sz="7800"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72" name="Google Shape;277;p31"/>
          <p:cNvSpPr txBox="1"/>
          <p:nvPr/>
        </p:nvSpPr>
        <p:spPr>
          <a:xfrm>
            <a:off x="9431048" y="7027281"/>
            <a:ext cx="163890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40010"/>
              </a:lnSpc>
              <a:defRPr sz="7800"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273" name="Google Shape;278;p31"/>
          <p:cNvSpPr txBox="1"/>
          <p:nvPr/>
        </p:nvSpPr>
        <p:spPr>
          <a:xfrm>
            <a:off x="1004100" y="2108374"/>
            <a:ext cx="1250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40016"/>
              </a:lnSpc>
              <a:defRPr b="1" sz="2500">
                <a:latin typeface="Poppins"/>
                <a:ea typeface="Poppins"/>
                <a:cs typeface="Poppins"/>
                <a:sym typeface="Poppins"/>
              </a:defRPr>
            </a:pPr>
            <a:r>
              <a:t>What:</a:t>
            </a:r>
            <a:r>
              <a:rPr b="0"/>
              <a:t> </a:t>
            </a:r>
          </a:p>
        </p:txBody>
      </p:sp>
      <p:sp>
        <p:nvSpPr>
          <p:cNvPr id="274" name="Google Shape;279;p31"/>
          <p:cNvSpPr txBox="1"/>
          <p:nvPr/>
        </p:nvSpPr>
        <p:spPr>
          <a:xfrm>
            <a:off x="888975" y="4620600"/>
            <a:ext cx="2389801" cy="914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40016"/>
              </a:lnSpc>
              <a:defRPr b="1" sz="2500">
                <a:latin typeface="Poppins"/>
                <a:ea typeface="Poppins"/>
                <a:cs typeface="Poppins"/>
                <a:sym typeface="Poppins"/>
              </a:defRPr>
            </a:pPr>
            <a:r>
              <a:t>Where</a:t>
            </a:r>
          </a:p>
          <a:p>
            <a:pPr>
              <a:lnSpc>
                <a:spcPct val="140016"/>
              </a:lnSpc>
              <a:defRPr b="1" sz="2500">
                <a:latin typeface="Poppins"/>
                <a:ea typeface="Poppins"/>
                <a:cs typeface="Poppins"/>
                <a:sym typeface="Poppins"/>
              </a:defRPr>
            </a:pPr>
            <a:r>
              <a:t> it wins:  </a:t>
            </a:r>
          </a:p>
        </p:txBody>
      </p:sp>
      <p:sp>
        <p:nvSpPr>
          <p:cNvPr id="275" name="Google Shape;280;p31"/>
          <p:cNvSpPr txBox="1"/>
          <p:nvPr/>
        </p:nvSpPr>
        <p:spPr>
          <a:xfrm>
            <a:off x="1004100" y="7313600"/>
            <a:ext cx="3000001" cy="914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40016"/>
              </a:lnSpc>
              <a:defRPr b="1" sz="2500">
                <a:latin typeface="Poppins"/>
                <a:ea typeface="Poppins"/>
                <a:cs typeface="Poppins"/>
                <a:sym typeface="Poppins"/>
              </a:defRPr>
            </a:pPr>
            <a:r>
              <a:t>How we</a:t>
            </a:r>
          </a:p>
          <a:p>
            <a:pPr>
              <a:lnSpc>
                <a:spcPct val="140016"/>
              </a:lnSpc>
              <a:defRPr b="1" sz="2500">
                <a:latin typeface="Poppins"/>
                <a:ea typeface="Poppins"/>
                <a:cs typeface="Poppins"/>
                <a:sym typeface="Poppins"/>
              </a:defRPr>
            </a:pPr>
            <a:r>
              <a:t> prove it:</a:t>
            </a:r>
            <a:r>
              <a:rPr b="0"/>
              <a:t> </a:t>
            </a:r>
          </a:p>
        </p:txBody>
      </p:sp>
      <p:sp>
        <p:nvSpPr>
          <p:cNvPr id="276" name="Google Shape;282;p31"/>
          <p:cNvSpPr txBox="1"/>
          <p:nvPr/>
        </p:nvSpPr>
        <p:spPr>
          <a:xfrm>
            <a:off x="2254200" y="2024750"/>
            <a:ext cx="7612499" cy="50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40016"/>
              </a:lnSpc>
              <a:defRPr sz="21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{{resumen_valor}}</a:t>
            </a:r>
          </a:p>
        </p:txBody>
      </p:sp>
      <p:sp>
        <p:nvSpPr>
          <p:cNvPr id="277" name="Google Shape;283;p31"/>
          <p:cNvSpPr txBox="1"/>
          <p:nvPr/>
        </p:nvSpPr>
        <p:spPr>
          <a:xfrm>
            <a:off x="2482575" y="4508424"/>
            <a:ext cx="7384199" cy="50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40016"/>
              </a:lnSpc>
              <a:defRPr sz="21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{{ventaja_competitiva_breve}}}</a:t>
            </a:r>
          </a:p>
        </p:txBody>
      </p:sp>
      <p:sp>
        <p:nvSpPr>
          <p:cNvPr id="278" name="Google Shape;284;p31"/>
          <p:cNvSpPr txBox="1"/>
          <p:nvPr/>
        </p:nvSpPr>
        <p:spPr>
          <a:xfrm>
            <a:off x="2698075" y="7221349"/>
            <a:ext cx="7168499" cy="50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40016"/>
              </a:lnSpc>
              <a:defRPr sz="21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{{metodo_prueba_breve}}</a:t>
            </a:r>
          </a:p>
        </p:txBody>
      </p:sp>
      <p:sp>
        <p:nvSpPr>
          <p:cNvPr id="279" name="Google Shape;285;p31"/>
          <p:cNvSpPr txBox="1"/>
          <p:nvPr/>
        </p:nvSpPr>
        <p:spPr>
          <a:xfrm>
            <a:off x="11546913" y="7385763"/>
            <a:ext cx="1868399" cy="974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b="1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24-month ROI:</a:t>
            </a:r>
          </a:p>
        </p:txBody>
      </p:sp>
      <p:sp>
        <p:nvSpPr>
          <p:cNvPr id="280" name="Google Shape;286;p31"/>
          <p:cNvSpPr txBox="1"/>
          <p:nvPr/>
        </p:nvSpPr>
        <p:spPr>
          <a:xfrm>
            <a:off x="11546913" y="2317237"/>
            <a:ext cx="1868399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b="1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Score: </a:t>
            </a:r>
          </a:p>
        </p:txBody>
      </p:sp>
      <p:sp>
        <p:nvSpPr>
          <p:cNvPr id="281" name="Google Shape;287;p31"/>
          <p:cNvSpPr txBox="1"/>
          <p:nvPr/>
        </p:nvSpPr>
        <p:spPr>
          <a:xfrm>
            <a:off x="13692100" y="2364913"/>
            <a:ext cx="3923101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{{impacto.scoring_total}}</a:t>
            </a:r>
          </a:p>
        </p:txBody>
      </p:sp>
      <p:sp>
        <p:nvSpPr>
          <p:cNvPr id="282" name="Google Shape;288;p31"/>
          <p:cNvSpPr txBox="1"/>
          <p:nvPr/>
        </p:nvSpPr>
        <p:spPr>
          <a:xfrm>
            <a:off x="11546913" y="4689063"/>
            <a:ext cx="2019900" cy="974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b="1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Success probability</a:t>
            </a:r>
          </a:p>
        </p:txBody>
      </p:sp>
      <p:sp>
        <p:nvSpPr>
          <p:cNvPr id="283" name="Google Shape;289;p31"/>
          <p:cNvSpPr txBox="1"/>
          <p:nvPr/>
        </p:nvSpPr>
        <p:spPr>
          <a:xfrm>
            <a:off x="13868150" y="4581624"/>
            <a:ext cx="3923101" cy="974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{{impacto.probabilidad_exito}} </a:t>
            </a:r>
          </a:p>
        </p:txBody>
      </p:sp>
      <p:sp>
        <p:nvSpPr>
          <p:cNvPr id="284" name="Google Shape;290;p31"/>
          <p:cNvSpPr txBox="1"/>
          <p:nvPr/>
        </p:nvSpPr>
        <p:spPr>
          <a:xfrm>
            <a:off x="13929100" y="7304299"/>
            <a:ext cx="3923101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{{impacto.roi_proyectado}}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97;p32"/>
          <p:cNvSpPr/>
          <p:nvPr/>
        </p:nvSpPr>
        <p:spPr>
          <a:xfrm>
            <a:off x="1028700" y="9596949"/>
            <a:ext cx="2514616" cy="260347"/>
          </a:xfrm>
          <a:prstGeom prst="rect">
            <a:avLst/>
          </a:prstGeom>
          <a:solidFill>
            <a:srgbClr val="004AAD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89" name="Google Shape;299;p32"/>
          <p:cNvGrpSpPr/>
          <p:nvPr/>
        </p:nvGrpSpPr>
        <p:grpSpPr>
          <a:xfrm>
            <a:off x="7416165" y="429700"/>
            <a:ext cx="5246371" cy="5246370"/>
            <a:chOff x="0" y="0"/>
            <a:chExt cx="5246369" cy="5246369"/>
          </a:xfrm>
        </p:grpSpPr>
        <p:sp>
          <p:nvSpPr>
            <p:cNvPr id="287" name="Google Shape;300;p32"/>
            <p:cNvSpPr/>
            <p:nvPr/>
          </p:nvSpPr>
          <p:spPr>
            <a:xfrm>
              <a:off x="0" y="0"/>
              <a:ext cx="5246370" cy="5246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16766"/>
                    <a:pt x="4834" y="21600"/>
                    <a:pt x="10800" y="21600"/>
                  </a:cubicBezTo>
                  <a:lnTo>
                    <a:pt x="21600" y="21600"/>
                  </a:lnTo>
                  <a:lnTo>
                    <a:pt x="21600" y="10800"/>
                  </a:lnTo>
                  <a:cubicBezTo>
                    <a:pt x="21600" y="4834"/>
                    <a:pt x="16766" y="0"/>
                    <a:pt x="10800" y="0"/>
                  </a:cubicBezTo>
                  <a:cubicBezTo>
                    <a:pt x="4834" y="0"/>
                    <a:pt x="0" y="4834"/>
                    <a:pt x="0" y="10800"/>
                  </a:cubicBezTo>
                  <a:close/>
                </a:path>
              </a:pathLst>
            </a:custGeom>
            <a:solidFill>
              <a:srgbClr val="004A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" name="Google Shape;301;p32"/>
            <p:cNvSpPr/>
            <p:nvPr/>
          </p:nvSpPr>
          <p:spPr>
            <a:xfrm>
              <a:off x="323176" y="301141"/>
              <a:ext cx="4643038" cy="4644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16767" y="0"/>
                    <a:pt x="21600" y="4836"/>
                    <a:pt x="21600" y="10800"/>
                  </a:cubicBezTo>
                  <a:cubicBezTo>
                    <a:pt x="21600" y="16764"/>
                    <a:pt x="16763" y="21600"/>
                    <a:pt x="10802" y="21600"/>
                  </a:cubicBezTo>
                  <a:cubicBezTo>
                    <a:pt x="4837" y="21600"/>
                    <a:pt x="0" y="16764"/>
                    <a:pt x="0" y="10800"/>
                  </a:cubicBezTo>
                  <a:cubicBezTo>
                    <a:pt x="5" y="4836"/>
                    <a:pt x="4837" y="0"/>
                    <a:pt x="10802" y="0"/>
                  </a:cubicBezTo>
                  <a:close/>
                </a:path>
              </a:pathLst>
            </a:cu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2" name="Google Shape;302;p32"/>
          <p:cNvGrpSpPr/>
          <p:nvPr/>
        </p:nvGrpSpPr>
        <p:grpSpPr>
          <a:xfrm>
            <a:off x="12850284" y="3429005"/>
            <a:ext cx="5246371" cy="5246370"/>
            <a:chOff x="0" y="0"/>
            <a:chExt cx="5246369" cy="5246369"/>
          </a:xfrm>
        </p:grpSpPr>
        <p:sp>
          <p:nvSpPr>
            <p:cNvPr id="290" name="Google Shape;303;p32"/>
            <p:cNvSpPr/>
            <p:nvPr/>
          </p:nvSpPr>
          <p:spPr>
            <a:xfrm>
              <a:off x="0" y="0"/>
              <a:ext cx="5246370" cy="5246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34"/>
                    <a:pt x="16766" y="0"/>
                    <a:pt x="10800" y="0"/>
                  </a:cubicBezTo>
                  <a:lnTo>
                    <a:pt x="0" y="0"/>
                  </a:lnTo>
                  <a:lnTo>
                    <a:pt x="0" y="10800"/>
                  </a:lnTo>
                  <a:cubicBezTo>
                    <a:pt x="0" y="16766"/>
                    <a:pt x="4834" y="21600"/>
                    <a:pt x="10800" y="21600"/>
                  </a:cubicBezTo>
                  <a:cubicBezTo>
                    <a:pt x="16766" y="21600"/>
                    <a:pt x="21600" y="16766"/>
                    <a:pt x="21600" y="108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" name="Google Shape;304;p32"/>
            <p:cNvSpPr/>
            <p:nvPr/>
          </p:nvSpPr>
          <p:spPr>
            <a:xfrm>
              <a:off x="268699" y="301118"/>
              <a:ext cx="4664903" cy="4644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6" h="21566" fill="norm" stroke="1" extrusionOk="0">
                  <a:moveTo>
                    <a:pt x="10338" y="0"/>
                  </a:moveTo>
                  <a:cubicBezTo>
                    <a:pt x="6650" y="-17"/>
                    <a:pt x="3235" y="2034"/>
                    <a:pt x="1387" y="5378"/>
                  </a:cubicBezTo>
                  <a:cubicBezTo>
                    <a:pt x="-462" y="8721"/>
                    <a:pt x="-462" y="12845"/>
                    <a:pt x="1387" y="16188"/>
                  </a:cubicBezTo>
                  <a:cubicBezTo>
                    <a:pt x="3235" y="19532"/>
                    <a:pt x="6650" y="21583"/>
                    <a:pt x="10338" y="21566"/>
                  </a:cubicBezTo>
                  <a:cubicBezTo>
                    <a:pt x="14026" y="21583"/>
                    <a:pt x="17441" y="19532"/>
                    <a:pt x="19289" y="16188"/>
                  </a:cubicBezTo>
                  <a:cubicBezTo>
                    <a:pt x="21138" y="12845"/>
                    <a:pt x="21138" y="8721"/>
                    <a:pt x="19289" y="5378"/>
                  </a:cubicBezTo>
                  <a:cubicBezTo>
                    <a:pt x="17441" y="2034"/>
                    <a:pt x="14026" y="-17"/>
                    <a:pt x="10338" y="0"/>
                  </a:cubicBezTo>
                  <a:close/>
                </a:path>
              </a:pathLst>
            </a:cu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93" name="Google Shape;305;p32"/>
          <p:cNvSpPr txBox="1"/>
          <p:nvPr/>
        </p:nvSpPr>
        <p:spPr>
          <a:xfrm>
            <a:off x="1028700" y="1681175"/>
            <a:ext cx="63876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39996"/>
              </a:lnSpc>
              <a:defRPr b="1" sz="5300">
                <a:solidFill>
                  <a:srgbClr val="004AAD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The Gap We Solve</a:t>
            </a:r>
          </a:p>
        </p:txBody>
      </p:sp>
      <p:sp>
        <p:nvSpPr>
          <p:cNvPr id="294" name="Google Shape;306;p32"/>
          <p:cNvSpPr txBox="1"/>
          <p:nvPr/>
        </p:nvSpPr>
        <p:spPr>
          <a:xfrm>
            <a:off x="1028700" y="914400"/>
            <a:ext cx="6387601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11"/>
              </a:lnSpc>
              <a:defRPr sz="51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PROBLEM &amp; IMPACT</a:t>
            </a:r>
          </a:p>
        </p:txBody>
      </p:sp>
      <p:sp>
        <p:nvSpPr>
          <p:cNvPr id="295" name="Google Shape;307;p32"/>
          <p:cNvSpPr txBox="1"/>
          <p:nvPr/>
        </p:nvSpPr>
        <p:spPr>
          <a:xfrm>
            <a:off x="1028699" y="2866297"/>
            <a:ext cx="6522902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47"/>
              </a:lnSpc>
              <a:defRPr sz="23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{{problema_clave}}</a:t>
            </a:r>
          </a:p>
        </p:txBody>
      </p:sp>
      <p:sp>
        <p:nvSpPr>
          <p:cNvPr id="296" name="Google Shape;309;p32"/>
          <p:cNvSpPr txBox="1"/>
          <p:nvPr/>
        </p:nvSpPr>
        <p:spPr>
          <a:xfrm>
            <a:off x="352500" y="8715574"/>
            <a:ext cx="17583000" cy="1275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defRPr sz="1500">
                <a:latin typeface="Poppins"/>
                <a:ea typeface="Poppins"/>
                <a:cs typeface="Poppins"/>
                <a:sym typeface="Poppins"/>
              </a:defRPr>
            </a:pPr>
            <a:r>
              <a:t> </a:t>
            </a:r>
            <a:r>
              <a:rPr i="1"/>
              <a:t>“</a:t>
            </a:r>
            <a:r>
              <a:rPr b="1" i="1" sz="3300"/>
              <a:t>Stakeholders: Founders · Investors · Partners · Clients.</a:t>
            </a:r>
            <a:r>
              <a:rPr b="1" sz="3300"/>
              <a:t> </a:t>
            </a:r>
            <a:r>
              <a:rPr b="1" i="1" sz="3300"/>
              <a:t>Our job: turn problems into investor clarity.</a:t>
            </a:r>
          </a:p>
        </p:txBody>
      </p:sp>
      <p:pic>
        <p:nvPicPr>
          <p:cNvPr id="297" name="uniasser_icon_256.png" descr="uniasser_icon_25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51828" y="125547"/>
            <a:ext cx="4981250" cy="3320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314;p33"/>
          <p:cNvSpPr/>
          <p:nvPr/>
        </p:nvSpPr>
        <p:spPr>
          <a:xfrm>
            <a:off x="210206" y="-508401"/>
            <a:ext cx="25054562" cy="10287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00" name="Google Shape;316;p33"/>
          <p:cNvSpPr/>
          <p:nvPr/>
        </p:nvSpPr>
        <p:spPr>
          <a:xfrm>
            <a:off x="13785749" y="9817649"/>
            <a:ext cx="2514616" cy="260348"/>
          </a:xfrm>
          <a:prstGeom prst="rect">
            <a:avLst/>
          </a:prstGeom>
          <a:solidFill>
            <a:srgbClr val="004AAD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01" name="Google Shape;318;p33"/>
          <p:cNvSpPr txBox="1"/>
          <p:nvPr/>
        </p:nvSpPr>
        <p:spPr>
          <a:xfrm>
            <a:off x="9685097" y="1108059"/>
            <a:ext cx="4804942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39996"/>
              </a:lnSpc>
              <a:defRPr sz="5300">
                <a:solidFill>
                  <a:srgbClr val="004AAD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SNAPSHOT</a:t>
            </a:r>
          </a:p>
        </p:txBody>
      </p:sp>
      <p:sp>
        <p:nvSpPr>
          <p:cNvPr id="302" name="Google Shape;319;p33"/>
          <p:cNvSpPr txBox="1"/>
          <p:nvPr/>
        </p:nvSpPr>
        <p:spPr>
          <a:xfrm>
            <a:off x="9601889" y="341275"/>
            <a:ext cx="8401149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11"/>
              </a:lnSpc>
              <a:defRPr sz="51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OUR SOLUTION</a:t>
            </a:r>
          </a:p>
        </p:txBody>
      </p:sp>
      <p:sp>
        <p:nvSpPr>
          <p:cNvPr id="303" name="Google Shape;320;p33"/>
          <p:cNvSpPr txBox="1"/>
          <p:nvPr/>
        </p:nvSpPr>
        <p:spPr>
          <a:xfrm>
            <a:off x="9774617" y="4916613"/>
            <a:ext cx="2514601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457200" indent="-374650">
              <a:lnSpc>
                <a:spcPct val="115000"/>
              </a:lnSpc>
              <a:spcBef>
                <a:spcPts val="1200"/>
              </a:spcBef>
              <a:buClr>
                <a:srgbClr val="000000"/>
              </a:buClr>
              <a:buSzPts val="2300"/>
              <a:buFont typeface="Helvetica"/>
              <a:buChar char="●"/>
              <a:defRPr b="1" sz="2300">
                <a:latin typeface="Poppins"/>
                <a:ea typeface="Poppins"/>
                <a:cs typeface="Poppins"/>
                <a:sym typeface="Poppins"/>
              </a:defRPr>
            </a:pPr>
            <a:r>
              <a:t>How it scales</a:t>
            </a:r>
            <a:r>
              <a:rPr b="0"/>
              <a:t>: </a:t>
            </a:r>
          </a:p>
        </p:txBody>
      </p:sp>
      <p:sp>
        <p:nvSpPr>
          <p:cNvPr id="304" name="Google Shape;321;p33"/>
          <p:cNvSpPr txBox="1"/>
          <p:nvPr/>
        </p:nvSpPr>
        <p:spPr>
          <a:xfrm>
            <a:off x="9774617" y="2364374"/>
            <a:ext cx="22551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74650">
              <a:lnSpc>
                <a:spcPct val="115000"/>
              </a:lnSpc>
              <a:spcBef>
                <a:spcPts val="1200"/>
              </a:spcBef>
              <a:buClr>
                <a:srgbClr val="000000"/>
              </a:buClr>
              <a:buSzPts val="2300"/>
              <a:buFont typeface="Helvetica"/>
              <a:buChar char="●"/>
              <a:defRPr b="1" sz="2300">
                <a:latin typeface="Poppins"/>
                <a:ea typeface="Poppins"/>
                <a:cs typeface="Poppins"/>
                <a:sym typeface="Poppins"/>
              </a:defRPr>
            </a:pPr>
            <a:r>
              <a:t>Core idea</a:t>
            </a:r>
            <a:r>
              <a:rPr b="0"/>
              <a:t>: </a:t>
            </a:r>
          </a:p>
        </p:txBody>
      </p:sp>
      <p:sp>
        <p:nvSpPr>
          <p:cNvPr id="305" name="Google Shape;322;p33"/>
          <p:cNvSpPr txBox="1"/>
          <p:nvPr/>
        </p:nvSpPr>
        <p:spPr>
          <a:xfrm>
            <a:off x="9774617" y="6919700"/>
            <a:ext cx="3197701" cy="947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marL="457200" indent="-374650">
              <a:lnSpc>
                <a:spcPct val="115000"/>
              </a:lnSpc>
              <a:spcBef>
                <a:spcPts val="1200"/>
              </a:spcBef>
              <a:buClr>
                <a:srgbClr val="000000"/>
              </a:buClr>
              <a:buSzPts val="2300"/>
              <a:buFont typeface="Helvetica"/>
              <a:buChar char="●"/>
              <a:defRPr b="1" sz="23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Validated through: </a:t>
            </a:r>
          </a:p>
        </p:txBody>
      </p:sp>
      <p:sp>
        <p:nvSpPr>
          <p:cNvPr id="306" name="Google Shape;324;p33"/>
          <p:cNvSpPr txBox="1"/>
          <p:nvPr/>
        </p:nvSpPr>
        <p:spPr>
          <a:xfrm>
            <a:off x="12972325" y="2421649"/>
            <a:ext cx="5688001" cy="513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sz="22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{{solucion_resumen}}</a:t>
            </a:r>
          </a:p>
        </p:txBody>
      </p:sp>
      <p:sp>
        <p:nvSpPr>
          <p:cNvPr id="307" name="Google Shape;325;p33"/>
          <p:cNvSpPr txBox="1"/>
          <p:nvPr/>
        </p:nvSpPr>
        <p:spPr>
          <a:xfrm>
            <a:off x="12972325" y="4881488"/>
            <a:ext cx="5688001" cy="513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sz="22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{{modelo_escala}}</a:t>
            </a:r>
          </a:p>
        </p:txBody>
      </p:sp>
      <p:sp>
        <p:nvSpPr>
          <p:cNvPr id="308" name="Google Shape;326;p33"/>
          <p:cNvSpPr txBox="1"/>
          <p:nvPr/>
        </p:nvSpPr>
        <p:spPr>
          <a:xfrm>
            <a:off x="12972325" y="7068612"/>
            <a:ext cx="5503501" cy="513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sz="22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{{validacion_clave}}"</a:t>
            </a:r>
          </a:p>
        </p:txBody>
      </p:sp>
      <p:sp>
        <p:nvSpPr>
          <p:cNvPr id="309" name="Google Shape;327;p33"/>
          <p:cNvSpPr txBox="1"/>
          <p:nvPr/>
        </p:nvSpPr>
        <p:spPr>
          <a:xfrm>
            <a:off x="1680500" y="9095799"/>
            <a:ext cx="14059801" cy="627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b="1" i="1" sz="29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We compress complexity into investor-language clarity in 30 seconds</a:t>
            </a:r>
          </a:p>
        </p:txBody>
      </p:sp>
      <p:pic>
        <p:nvPicPr>
          <p:cNvPr id="310" name="Business Analyst en tamaño mediano.jpeg" descr="Business Analyst en tamaño mediano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7977" y="3047813"/>
            <a:ext cx="4645792" cy="2533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7894" y="806135"/>
            <a:ext cx="3799870" cy="7555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9033" y="5740555"/>
            <a:ext cx="4804942" cy="2620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uniasser_icon_256.png" descr="uniasser_icon_25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2590" y="195616"/>
            <a:ext cx="4981250" cy="3320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36;p34"/>
          <p:cNvSpPr/>
          <p:nvPr/>
        </p:nvSpPr>
        <p:spPr>
          <a:xfrm>
            <a:off x="1028700" y="8997949"/>
            <a:ext cx="2514616" cy="260347"/>
          </a:xfrm>
          <a:prstGeom prst="rect">
            <a:avLst/>
          </a:prstGeom>
          <a:solidFill>
            <a:srgbClr val="004AAD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6" name="Google Shape;338;p34"/>
          <p:cNvSpPr txBox="1"/>
          <p:nvPr/>
        </p:nvSpPr>
        <p:spPr>
          <a:xfrm>
            <a:off x="1028700" y="1726525"/>
            <a:ext cx="6287100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39996"/>
              </a:lnSpc>
              <a:defRPr sz="530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defRPr>
            </a:lvl1pPr>
          </a:lstStyle>
          <a:p>
            <a:pPr/>
            <a:r>
              <a:t>INFRASTRUCTURE</a:t>
            </a:r>
          </a:p>
        </p:txBody>
      </p:sp>
      <p:sp>
        <p:nvSpPr>
          <p:cNvPr id="317" name="Google Shape;339;p34"/>
          <p:cNvSpPr txBox="1"/>
          <p:nvPr/>
        </p:nvSpPr>
        <p:spPr>
          <a:xfrm>
            <a:off x="1028699" y="914400"/>
            <a:ext cx="4842002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11"/>
              </a:lnSpc>
              <a:defRPr sz="51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TEAM &amp;</a:t>
            </a:r>
          </a:p>
        </p:txBody>
      </p:sp>
      <p:sp>
        <p:nvSpPr>
          <p:cNvPr id="318" name="Google Shape;340;p34"/>
          <p:cNvSpPr txBox="1"/>
          <p:nvPr/>
        </p:nvSpPr>
        <p:spPr>
          <a:xfrm>
            <a:off x="1000124" y="3220861"/>
            <a:ext cx="6512402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47"/>
              </a:lnSpc>
              <a:defRPr sz="21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{{team_member_1}}  —  {{team_role_1}}</a:t>
            </a:r>
          </a:p>
        </p:txBody>
      </p:sp>
      <p:sp>
        <p:nvSpPr>
          <p:cNvPr id="319" name="Google Shape;341;p34"/>
          <p:cNvSpPr txBox="1"/>
          <p:nvPr/>
        </p:nvSpPr>
        <p:spPr>
          <a:xfrm>
            <a:off x="1000124" y="4497099"/>
            <a:ext cx="6737702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47"/>
              </a:lnSpc>
              <a:defRPr sz="21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{{team_member_2}} —  {{team_role_2}}</a:t>
            </a:r>
          </a:p>
        </p:txBody>
      </p:sp>
      <p:sp>
        <p:nvSpPr>
          <p:cNvPr id="320" name="Google Shape;342;p34"/>
          <p:cNvSpPr txBox="1"/>
          <p:nvPr/>
        </p:nvSpPr>
        <p:spPr>
          <a:xfrm>
            <a:off x="3299224" y="7667824"/>
            <a:ext cx="9774602" cy="1127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40022"/>
              </a:lnSpc>
              <a:defRPr b="1" sz="31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Advised by KH Holdings — Investment Banking &amp; Strategic Growth</a:t>
            </a:r>
          </a:p>
        </p:txBody>
      </p:sp>
      <p:sp>
        <p:nvSpPr>
          <p:cNvPr id="321" name="Google Shape;343;p34"/>
          <p:cNvSpPr txBox="1"/>
          <p:nvPr/>
        </p:nvSpPr>
        <p:spPr>
          <a:xfrm>
            <a:off x="1000124" y="5812263"/>
            <a:ext cx="6737702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40047"/>
              </a:lnSpc>
              <a:defRPr sz="21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/>
            <a:r>
              <a:t>{{team_member_3}} —  {{team_role_3}}</a:t>
            </a:r>
          </a:p>
        </p:txBody>
      </p:sp>
      <p:sp>
        <p:nvSpPr>
          <p:cNvPr id="322" name="Google Shape;345;p34"/>
          <p:cNvSpPr/>
          <p:nvPr/>
        </p:nvSpPr>
        <p:spPr>
          <a:xfrm>
            <a:off x="606674" y="3219237"/>
            <a:ext cx="279001" cy="304801"/>
          </a:xfrm>
          <a:prstGeom prst="ellipse">
            <a:avLst/>
          </a:prstGeom>
          <a:solidFill>
            <a:srgbClr val="000000"/>
          </a:solidFill>
          <a:ln>
            <a:solidFill>
              <a:srgbClr val="1F497D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3" name="Google Shape;346;p34"/>
          <p:cNvSpPr/>
          <p:nvPr/>
        </p:nvSpPr>
        <p:spPr>
          <a:xfrm>
            <a:off x="606674" y="4508198"/>
            <a:ext cx="279001" cy="304801"/>
          </a:xfrm>
          <a:prstGeom prst="ellipse">
            <a:avLst/>
          </a:prstGeom>
          <a:solidFill>
            <a:srgbClr val="000000"/>
          </a:solidFill>
          <a:ln>
            <a:solidFill>
              <a:srgbClr val="1F497D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4" name="Google Shape;347;p34"/>
          <p:cNvSpPr/>
          <p:nvPr/>
        </p:nvSpPr>
        <p:spPr>
          <a:xfrm>
            <a:off x="606674" y="5773342"/>
            <a:ext cx="279001" cy="304801"/>
          </a:xfrm>
          <a:prstGeom prst="ellipse">
            <a:avLst/>
          </a:prstGeom>
          <a:solidFill>
            <a:srgbClr val="000000"/>
          </a:solidFill>
          <a:ln>
            <a:solidFill>
              <a:srgbClr val="1F497D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25" name="Google Shape;348;p34" descr="Google Shape;348;p3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18901" y="239932"/>
            <a:ext cx="4989901" cy="4989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Google Shape;349;p34" descr="Google Shape;349;p3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03324" y="4824100"/>
            <a:ext cx="5284676" cy="528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uniasser_icon_256.png" descr="uniasser_icon_25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958592" y="686099"/>
            <a:ext cx="4981250" cy="3320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EFEFE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